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6" r:id="rId1"/>
  </p:sldMasterIdLst>
  <p:sldIdLst>
    <p:sldId id="274" r:id="rId2"/>
    <p:sldId id="302" r:id="rId3"/>
    <p:sldId id="303" r:id="rId4"/>
    <p:sldId id="304" r:id="rId5"/>
    <p:sldId id="305" r:id="rId6"/>
    <p:sldId id="306" r:id="rId7"/>
    <p:sldId id="307" r:id="rId8"/>
    <p:sldId id="308" r:id="rId9"/>
    <p:sldId id="310" r:id="rId10"/>
    <p:sldId id="309" r:id="rId11"/>
    <p:sldId id="311" r:id="rId12"/>
    <p:sldId id="312" r:id="rId13"/>
    <p:sldId id="313" r:id="rId14"/>
    <p:sldId id="314" r:id="rId15"/>
    <p:sldId id="315" r:id="rId16"/>
    <p:sldId id="278" r:id="rId17"/>
    <p:sldId id="279" r:id="rId18"/>
    <p:sldId id="283" r:id="rId19"/>
    <p:sldId id="280" r:id="rId20"/>
    <p:sldId id="282" r:id="rId21"/>
    <p:sldId id="284" r:id="rId22"/>
    <p:sldId id="285" r:id="rId23"/>
    <p:sldId id="316" r:id="rId24"/>
    <p:sldId id="286" r:id="rId25"/>
    <p:sldId id="287" r:id="rId26"/>
    <p:sldId id="258" r:id="rId27"/>
    <p:sldId id="267" r:id="rId28"/>
    <p:sldId id="268" r:id="rId29"/>
    <p:sldId id="269" r:id="rId30"/>
    <p:sldId id="270" r:id="rId31"/>
    <p:sldId id="271" r:id="rId32"/>
    <p:sldId id="272" r:id="rId33"/>
    <p:sldId id="273" r:id="rId34"/>
    <p:sldId id="317" r:id="rId35"/>
    <p:sldId id="27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53" autoAdjust="0"/>
    <p:restoredTop sz="94660"/>
  </p:normalViewPr>
  <p:slideViewPr>
    <p:cSldViewPr snapToGrid="0">
      <p:cViewPr varScale="1">
        <p:scale>
          <a:sx n="83" d="100"/>
          <a:sy n="83" d="100"/>
        </p:scale>
        <p:origin x="105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1AEE5C-F356-47D6-ADCC-FBC2AF8BAE8D}"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C927F-266A-4420-B671-30CFDFAABD3A}" type="slidenum">
              <a:rPr lang="en-US" smtClean="0"/>
              <a:t>‹#›</a:t>
            </a:fld>
            <a:endParaRPr lang="en-US"/>
          </a:p>
        </p:txBody>
      </p:sp>
    </p:spTree>
    <p:extLst>
      <p:ext uri="{BB962C8B-B14F-4D97-AF65-F5344CB8AC3E}">
        <p14:creationId xmlns:p14="http://schemas.microsoft.com/office/powerpoint/2010/main" val="396985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1AEE5C-F356-47D6-ADCC-FBC2AF8BAE8D}"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C927F-266A-4420-B671-30CFDFAABD3A}" type="slidenum">
              <a:rPr lang="en-US" smtClean="0"/>
              <a:t>‹#›</a:t>
            </a:fld>
            <a:endParaRPr lang="en-US"/>
          </a:p>
        </p:txBody>
      </p:sp>
    </p:spTree>
    <p:extLst>
      <p:ext uri="{BB962C8B-B14F-4D97-AF65-F5344CB8AC3E}">
        <p14:creationId xmlns:p14="http://schemas.microsoft.com/office/powerpoint/2010/main" val="59907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1AEE5C-F356-47D6-ADCC-FBC2AF8BAE8D}"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C927F-266A-4420-B671-30CFDFAABD3A}" type="slidenum">
              <a:rPr lang="en-US" smtClean="0"/>
              <a:t>‹#›</a:t>
            </a:fld>
            <a:endParaRPr lang="en-US"/>
          </a:p>
        </p:txBody>
      </p:sp>
    </p:spTree>
    <p:extLst>
      <p:ext uri="{BB962C8B-B14F-4D97-AF65-F5344CB8AC3E}">
        <p14:creationId xmlns:p14="http://schemas.microsoft.com/office/powerpoint/2010/main" val="1294804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1AEE5C-F356-47D6-ADCC-FBC2AF8BAE8D}"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C927F-266A-4420-B671-30CFDFAABD3A}" type="slidenum">
              <a:rPr lang="en-US" smtClean="0"/>
              <a:t>‹#›</a:t>
            </a:fld>
            <a:endParaRPr lang="en-US"/>
          </a:p>
        </p:txBody>
      </p:sp>
    </p:spTree>
    <p:extLst>
      <p:ext uri="{BB962C8B-B14F-4D97-AF65-F5344CB8AC3E}">
        <p14:creationId xmlns:p14="http://schemas.microsoft.com/office/powerpoint/2010/main" val="343647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1AEE5C-F356-47D6-ADCC-FBC2AF8BAE8D}"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0C927F-266A-4420-B671-30CFDFAABD3A}" type="slidenum">
              <a:rPr lang="en-US" smtClean="0"/>
              <a:t>‹#›</a:t>
            </a:fld>
            <a:endParaRPr lang="en-US"/>
          </a:p>
        </p:txBody>
      </p:sp>
    </p:spTree>
    <p:extLst>
      <p:ext uri="{BB962C8B-B14F-4D97-AF65-F5344CB8AC3E}">
        <p14:creationId xmlns:p14="http://schemas.microsoft.com/office/powerpoint/2010/main" val="3102434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1AEE5C-F356-47D6-ADCC-FBC2AF8BAE8D}" type="datetimeFigureOut">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C927F-266A-4420-B671-30CFDFAABD3A}" type="slidenum">
              <a:rPr lang="en-US" smtClean="0"/>
              <a:t>‹#›</a:t>
            </a:fld>
            <a:endParaRPr lang="en-US"/>
          </a:p>
        </p:txBody>
      </p:sp>
    </p:spTree>
    <p:extLst>
      <p:ext uri="{BB962C8B-B14F-4D97-AF65-F5344CB8AC3E}">
        <p14:creationId xmlns:p14="http://schemas.microsoft.com/office/powerpoint/2010/main" val="533322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1AEE5C-F356-47D6-ADCC-FBC2AF8BAE8D}" type="datetimeFigureOut">
              <a:rPr lang="en-US" smtClean="0"/>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0C927F-266A-4420-B671-30CFDFAABD3A}" type="slidenum">
              <a:rPr lang="en-US" smtClean="0"/>
              <a:t>‹#›</a:t>
            </a:fld>
            <a:endParaRPr lang="en-US"/>
          </a:p>
        </p:txBody>
      </p:sp>
    </p:spTree>
    <p:extLst>
      <p:ext uri="{BB962C8B-B14F-4D97-AF65-F5344CB8AC3E}">
        <p14:creationId xmlns:p14="http://schemas.microsoft.com/office/powerpoint/2010/main" val="465931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1AEE5C-F356-47D6-ADCC-FBC2AF8BAE8D}" type="datetimeFigureOut">
              <a:rPr lang="en-US" smtClean="0"/>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0C927F-266A-4420-B671-30CFDFAABD3A}" type="slidenum">
              <a:rPr lang="en-US" smtClean="0"/>
              <a:t>‹#›</a:t>
            </a:fld>
            <a:endParaRPr lang="en-US"/>
          </a:p>
        </p:txBody>
      </p:sp>
    </p:spTree>
    <p:extLst>
      <p:ext uri="{BB962C8B-B14F-4D97-AF65-F5344CB8AC3E}">
        <p14:creationId xmlns:p14="http://schemas.microsoft.com/office/powerpoint/2010/main" val="1413008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AEE5C-F356-47D6-ADCC-FBC2AF8BAE8D}" type="datetimeFigureOut">
              <a:rPr lang="en-US" smtClean="0"/>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0C927F-266A-4420-B671-30CFDFAABD3A}" type="slidenum">
              <a:rPr lang="en-US" smtClean="0"/>
              <a:t>‹#›</a:t>
            </a:fld>
            <a:endParaRPr lang="en-US"/>
          </a:p>
        </p:txBody>
      </p:sp>
    </p:spTree>
    <p:extLst>
      <p:ext uri="{BB962C8B-B14F-4D97-AF65-F5344CB8AC3E}">
        <p14:creationId xmlns:p14="http://schemas.microsoft.com/office/powerpoint/2010/main" val="496551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1AEE5C-F356-47D6-ADCC-FBC2AF8BAE8D}" type="datetimeFigureOut">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C927F-266A-4420-B671-30CFDFAABD3A}" type="slidenum">
              <a:rPr lang="en-US" smtClean="0"/>
              <a:t>‹#›</a:t>
            </a:fld>
            <a:endParaRPr lang="en-US"/>
          </a:p>
        </p:txBody>
      </p:sp>
    </p:spTree>
    <p:extLst>
      <p:ext uri="{BB962C8B-B14F-4D97-AF65-F5344CB8AC3E}">
        <p14:creationId xmlns:p14="http://schemas.microsoft.com/office/powerpoint/2010/main" val="2135088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1AEE5C-F356-47D6-ADCC-FBC2AF8BAE8D}" type="datetimeFigureOut">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0C927F-266A-4420-B671-30CFDFAABD3A}" type="slidenum">
              <a:rPr lang="en-US" smtClean="0"/>
              <a:t>‹#›</a:t>
            </a:fld>
            <a:endParaRPr lang="en-US"/>
          </a:p>
        </p:txBody>
      </p:sp>
    </p:spTree>
    <p:extLst>
      <p:ext uri="{BB962C8B-B14F-4D97-AF65-F5344CB8AC3E}">
        <p14:creationId xmlns:p14="http://schemas.microsoft.com/office/powerpoint/2010/main" val="1019552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1AEE5C-F356-47D6-ADCC-FBC2AF8BAE8D}" type="datetimeFigureOut">
              <a:rPr lang="en-US" smtClean="0"/>
              <a:t>12/16/2022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C927F-266A-4420-B671-30CFDFAABD3A}" type="slidenum">
              <a:rPr lang="en-US" smtClean="0"/>
              <a:t>‹#›</a:t>
            </a:fld>
            <a:endParaRPr lang="en-US"/>
          </a:p>
        </p:txBody>
      </p:sp>
    </p:spTree>
    <p:extLst>
      <p:ext uri="{BB962C8B-B14F-4D97-AF65-F5344CB8AC3E}">
        <p14:creationId xmlns:p14="http://schemas.microsoft.com/office/powerpoint/2010/main" val="16962231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mathworld.wolfram.com/AcyclicGraph.html" TargetMode="Externa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statisticshowto.com/boruvkas-algorith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statisticshowto.com/clustering/" TargetMode="External"/><Relationship Id="rId2" Type="http://schemas.openxmlformats.org/officeDocument/2006/relationships/hyperlink" Target="https://www.statisticshowto.com/traveling-salesman-problem-and-tsp-art/" TargetMode="External"/><Relationship Id="rId1" Type="http://schemas.openxmlformats.org/officeDocument/2006/relationships/slideLayout" Target="../slideLayouts/slideLayout2.xml"/><Relationship Id="rId4" Type="http://schemas.openxmlformats.org/officeDocument/2006/relationships/hyperlink" Target="https://people.csail.mit.edu/msabuncu/thesis/Sabuncu_thesis.pdf"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D0E0C5-B8E5-4258-920D-A234A53053D8}"/>
              </a:ext>
            </a:extLst>
          </p:cNvPr>
          <p:cNvSpPr>
            <a:spLocks noGrp="1"/>
          </p:cNvSpPr>
          <p:nvPr>
            <p:ph idx="1"/>
          </p:nvPr>
        </p:nvSpPr>
        <p:spPr>
          <a:xfrm>
            <a:off x="1281869" y="2597921"/>
            <a:ext cx="9605473" cy="3828516"/>
          </a:xfrm>
        </p:spPr>
        <p:txBody>
          <a:bodyPr anchor="t">
            <a:noAutofit/>
          </a:bodyPr>
          <a:lstStyle/>
          <a:p>
            <a:pPr marL="0" indent="0">
              <a:lnSpc>
                <a:spcPct val="100000"/>
              </a:lnSpc>
              <a:spcBef>
                <a:spcPts val="0"/>
              </a:spcBef>
              <a:buNone/>
            </a:pPr>
            <a:r>
              <a:rPr lang="en-IN" sz="2000" b="1" dirty="0">
                <a:latin typeface="Cambria" pitchFamily="18" charset="0"/>
              </a:rPr>
              <a:t>		Course			: 	</a:t>
            </a:r>
            <a:r>
              <a:rPr lang="en-IN" sz="2000" b="1" dirty="0">
                <a:solidFill>
                  <a:srgbClr val="FF0000"/>
                </a:solidFill>
                <a:latin typeface="Cambria" pitchFamily="18" charset="0"/>
              </a:rPr>
              <a:t>Data Structures</a:t>
            </a:r>
          </a:p>
          <a:p>
            <a:pPr marL="0" indent="0">
              <a:lnSpc>
                <a:spcPct val="100000"/>
              </a:lnSpc>
              <a:spcBef>
                <a:spcPts val="0"/>
              </a:spcBef>
              <a:buNone/>
            </a:pPr>
            <a:r>
              <a:rPr lang="en-IN" sz="2000" b="1" dirty="0">
                <a:solidFill>
                  <a:srgbClr val="FF0000"/>
                </a:solidFill>
                <a:latin typeface="Cambria" pitchFamily="18" charset="0"/>
              </a:rPr>
              <a:t>	</a:t>
            </a:r>
            <a:r>
              <a:rPr lang="en-IN" sz="2000" b="1" dirty="0">
                <a:latin typeface="Cambria" pitchFamily="18" charset="0"/>
              </a:rPr>
              <a:t>	Subject Code		: 	</a:t>
            </a:r>
            <a:r>
              <a:rPr lang="en-IN" sz="2000" b="1" dirty="0">
                <a:solidFill>
                  <a:srgbClr val="FF0000"/>
                </a:solidFill>
                <a:latin typeface="Cambria" pitchFamily="18" charset="0"/>
              </a:rPr>
              <a:t>CSEN2001</a:t>
            </a:r>
            <a:br>
              <a:rPr lang="en-IN" sz="2000" b="1" dirty="0">
                <a:latin typeface="Cambria" pitchFamily="18" charset="0"/>
              </a:rPr>
            </a:br>
            <a:r>
              <a:rPr lang="en-IN" sz="2000" b="1" dirty="0">
                <a:latin typeface="Cambria" pitchFamily="18" charset="0"/>
              </a:rPr>
              <a:t>		Program		: 	</a:t>
            </a:r>
            <a:r>
              <a:rPr lang="en-IN" sz="2000" b="1" dirty="0">
                <a:solidFill>
                  <a:srgbClr val="FF0000"/>
                </a:solidFill>
                <a:latin typeface="Cambria" pitchFamily="18" charset="0"/>
              </a:rPr>
              <a:t>B. Tech </a:t>
            </a:r>
          </a:p>
          <a:p>
            <a:pPr marL="0" indent="0">
              <a:lnSpc>
                <a:spcPct val="100000"/>
              </a:lnSpc>
              <a:spcBef>
                <a:spcPts val="0"/>
              </a:spcBef>
              <a:buNone/>
            </a:pPr>
            <a:r>
              <a:rPr lang="en-IN" sz="2000" b="1" dirty="0">
                <a:latin typeface="Cambria" pitchFamily="18" charset="0"/>
              </a:rPr>
              <a:t>		Year 			: 	</a:t>
            </a:r>
            <a:r>
              <a:rPr lang="en-IN" sz="2000" b="1" dirty="0">
                <a:solidFill>
                  <a:srgbClr val="FF0000"/>
                </a:solidFill>
                <a:latin typeface="Cambria" pitchFamily="18" charset="0"/>
              </a:rPr>
              <a:t>II</a:t>
            </a:r>
          </a:p>
          <a:p>
            <a:pPr marL="0" indent="0">
              <a:lnSpc>
                <a:spcPct val="100000"/>
              </a:lnSpc>
              <a:spcBef>
                <a:spcPts val="0"/>
              </a:spcBef>
              <a:buNone/>
            </a:pPr>
            <a:r>
              <a:rPr lang="en-IN" sz="2000" b="1" dirty="0">
                <a:latin typeface="Cambria" pitchFamily="18" charset="0"/>
              </a:rPr>
              <a:t>		Dept. and Sec		:</a:t>
            </a:r>
            <a:r>
              <a:rPr lang="en-IN" sz="2000" b="1" dirty="0">
                <a:solidFill>
                  <a:srgbClr val="FF0000"/>
                </a:solidFill>
                <a:latin typeface="Cambria" pitchFamily="18" charset="0"/>
              </a:rPr>
              <a:t>	CSE ( )</a:t>
            </a:r>
          </a:p>
          <a:p>
            <a:pPr marL="0" indent="0">
              <a:lnSpc>
                <a:spcPct val="100000"/>
              </a:lnSpc>
              <a:spcBef>
                <a:spcPts val="0"/>
              </a:spcBef>
              <a:buNone/>
            </a:pPr>
            <a:r>
              <a:rPr lang="en-US" sz="2000" b="1" dirty="0">
                <a:latin typeface="Cambria" pitchFamily="18" charset="0"/>
              </a:rPr>
              <a:t>		UNIT			: 	 </a:t>
            </a:r>
            <a:r>
              <a:rPr lang="en-US" sz="2000" b="1" dirty="0">
                <a:solidFill>
                  <a:srgbClr val="FF0000"/>
                </a:solidFill>
                <a:latin typeface="Cambria" pitchFamily="18" charset="0"/>
              </a:rPr>
              <a:t>V</a:t>
            </a:r>
            <a:endParaRPr lang="en-IN" sz="2000" b="1" dirty="0">
              <a:latin typeface="Cambria" pitchFamily="18" charset="0"/>
            </a:endParaRPr>
          </a:p>
          <a:p>
            <a:pPr marL="0" indent="0">
              <a:buNone/>
            </a:pPr>
            <a:r>
              <a:rPr lang="en-IN" sz="2000" b="1" dirty="0">
                <a:latin typeface="Cambria" pitchFamily="18" charset="0"/>
              </a:rPr>
              <a:t>		</a:t>
            </a:r>
          </a:p>
          <a:p>
            <a:pPr marL="0" indent="0" algn="ctr">
              <a:buNone/>
            </a:pPr>
            <a:r>
              <a:rPr lang="en-IN" sz="2000" b="1" dirty="0">
                <a:latin typeface="Cambria" pitchFamily="18" charset="0"/>
              </a:rPr>
              <a:t>Dr </a:t>
            </a:r>
            <a:r>
              <a:rPr lang="en-IN" sz="2000" b="1" dirty="0" err="1">
                <a:latin typeface="Cambria" pitchFamily="18" charset="0"/>
              </a:rPr>
              <a:t>Kranthi</a:t>
            </a:r>
            <a:r>
              <a:rPr lang="en-IN" sz="2000" b="1" dirty="0">
                <a:latin typeface="Cambria" pitchFamily="18" charset="0"/>
              </a:rPr>
              <a:t> Kumar Singamaneni</a:t>
            </a:r>
          </a:p>
          <a:p>
            <a:pPr marL="0" indent="0" algn="ctr">
              <a:lnSpc>
                <a:spcPct val="90000"/>
              </a:lnSpc>
              <a:buNone/>
            </a:pPr>
            <a:r>
              <a:rPr lang="en-IN" sz="2000" b="1" dirty="0">
                <a:latin typeface="Cambria" pitchFamily="18" charset="0"/>
              </a:rPr>
              <a:t>Dept. of C.S.E</a:t>
            </a:r>
          </a:p>
          <a:p>
            <a:pPr marL="0" indent="0" algn="ctr">
              <a:lnSpc>
                <a:spcPct val="90000"/>
              </a:lnSpc>
              <a:buNone/>
            </a:pPr>
            <a:r>
              <a:rPr lang="en-IN" sz="2000" b="1" dirty="0">
                <a:latin typeface="Cambria" pitchFamily="18" charset="0"/>
              </a:rPr>
              <a:t>G.S.T, GITAM Deemed to be University</a:t>
            </a:r>
            <a:br>
              <a:rPr lang="en-IN" sz="2000" b="1" dirty="0">
                <a:latin typeface="Cambria" pitchFamily="18" charset="0"/>
              </a:rPr>
            </a:br>
            <a:endParaRPr lang="en-IN" sz="2000" dirty="0"/>
          </a:p>
        </p:txBody>
      </p:sp>
      <p:pic>
        <p:nvPicPr>
          <p:cNvPr id="2" name="Picture 1"/>
          <p:cNvPicPr>
            <a:picLocks noChangeAspect="1"/>
          </p:cNvPicPr>
          <p:nvPr/>
        </p:nvPicPr>
        <p:blipFill>
          <a:blip r:embed="rId2"/>
          <a:stretch>
            <a:fillRect/>
          </a:stretch>
        </p:blipFill>
        <p:spPr>
          <a:xfrm>
            <a:off x="1281869" y="248536"/>
            <a:ext cx="9605473" cy="1999007"/>
          </a:xfrm>
          <a:prstGeom prst="rect">
            <a:avLst/>
          </a:prstGeom>
        </p:spPr>
      </p:pic>
    </p:spTree>
    <p:extLst>
      <p:ext uri="{BB962C8B-B14F-4D97-AF65-F5344CB8AC3E}">
        <p14:creationId xmlns:p14="http://schemas.microsoft.com/office/powerpoint/2010/main" val="3243145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C1363-619F-C2A7-9060-3E37C4C29285}"/>
              </a:ext>
            </a:extLst>
          </p:cNvPr>
          <p:cNvPicPr>
            <a:picLocks noChangeAspect="1"/>
          </p:cNvPicPr>
          <p:nvPr/>
        </p:nvPicPr>
        <p:blipFill>
          <a:blip r:embed="rId2"/>
          <a:stretch>
            <a:fillRect/>
          </a:stretch>
        </p:blipFill>
        <p:spPr>
          <a:xfrm>
            <a:off x="260205" y="137824"/>
            <a:ext cx="5761903" cy="822757"/>
          </a:xfrm>
          <a:prstGeom prst="rect">
            <a:avLst/>
          </a:prstGeom>
        </p:spPr>
      </p:pic>
      <p:pic>
        <p:nvPicPr>
          <p:cNvPr id="6" name="Picture 5">
            <a:extLst>
              <a:ext uri="{FF2B5EF4-FFF2-40B4-BE49-F238E27FC236}">
                <a16:creationId xmlns:a16="http://schemas.microsoft.com/office/drawing/2014/main" id="{576D6000-E2E7-341C-00B2-31B31D630469}"/>
              </a:ext>
            </a:extLst>
          </p:cNvPr>
          <p:cNvPicPr>
            <a:picLocks noChangeAspect="1"/>
          </p:cNvPicPr>
          <p:nvPr/>
        </p:nvPicPr>
        <p:blipFill>
          <a:blip r:embed="rId3"/>
          <a:stretch>
            <a:fillRect/>
          </a:stretch>
        </p:blipFill>
        <p:spPr>
          <a:xfrm>
            <a:off x="389659" y="960581"/>
            <a:ext cx="2981614" cy="1163783"/>
          </a:xfrm>
          <a:prstGeom prst="rect">
            <a:avLst/>
          </a:prstGeom>
        </p:spPr>
      </p:pic>
      <p:pic>
        <p:nvPicPr>
          <p:cNvPr id="8" name="Picture 7">
            <a:extLst>
              <a:ext uri="{FF2B5EF4-FFF2-40B4-BE49-F238E27FC236}">
                <a16:creationId xmlns:a16="http://schemas.microsoft.com/office/drawing/2014/main" id="{BBE5F98F-42D7-DC61-F46B-14F5C0F6DF5F}"/>
              </a:ext>
            </a:extLst>
          </p:cNvPr>
          <p:cNvPicPr>
            <a:picLocks noChangeAspect="1"/>
          </p:cNvPicPr>
          <p:nvPr/>
        </p:nvPicPr>
        <p:blipFill>
          <a:blip r:embed="rId4"/>
          <a:stretch>
            <a:fillRect/>
          </a:stretch>
        </p:blipFill>
        <p:spPr>
          <a:xfrm>
            <a:off x="3498129" y="1219200"/>
            <a:ext cx="2403908" cy="592656"/>
          </a:xfrm>
          <a:prstGeom prst="rect">
            <a:avLst/>
          </a:prstGeom>
        </p:spPr>
      </p:pic>
      <p:pic>
        <p:nvPicPr>
          <p:cNvPr id="10" name="Picture 9">
            <a:extLst>
              <a:ext uri="{FF2B5EF4-FFF2-40B4-BE49-F238E27FC236}">
                <a16:creationId xmlns:a16="http://schemas.microsoft.com/office/drawing/2014/main" id="{E257EAE8-55DC-3F84-499C-E40CAE9119E1}"/>
              </a:ext>
            </a:extLst>
          </p:cNvPr>
          <p:cNvPicPr>
            <a:picLocks noChangeAspect="1"/>
          </p:cNvPicPr>
          <p:nvPr/>
        </p:nvPicPr>
        <p:blipFill>
          <a:blip r:embed="rId5"/>
          <a:stretch>
            <a:fillRect/>
          </a:stretch>
        </p:blipFill>
        <p:spPr>
          <a:xfrm>
            <a:off x="260205" y="2294032"/>
            <a:ext cx="5761903" cy="653089"/>
          </a:xfrm>
          <a:prstGeom prst="rect">
            <a:avLst/>
          </a:prstGeom>
        </p:spPr>
      </p:pic>
      <p:pic>
        <p:nvPicPr>
          <p:cNvPr id="12" name="Picture 11">
            <a:extLst>
              <a:ext uri="{FF2B5EF4-FFF2-40B4-BE49-F238E27FC236}">
                <a16:creationId xmlns:a16="http://schemas.microsoft.com/office/drawing/2014/main" id="{EFF7C571-962F-EF0D-3139-1C562BB1A699}"/>
              </a:ext>
            </a:extLst>
          </p:cNvPr>
          <p:cNvPicPr>
            <a:picLocks noChangeAspect="1"/>
          </p:cNvPicPr>
          <p:nvPr/>
        </p:nvPicPr>
        <p:blipFill>
          <a:blip r:embed="rId6"/>
          <a:stretch>
            <a:fillRect/>
          </a:stretch>
        </p:blipFill>
        <p:spPr>
          <a:xfrm>
            <a:off x="389658" y="2992723"/>
            <a:ext cx="2953693" cy="1108222"/>
          </a:xfrm>
          <a:prstGeom prst="rect">
            <a:avLst/>
          </a:prstGeom>
        </p:spPr>
      </p:pic>
      <p:pic>
        <p:nvPicPr>
          <p:cNvPr id="14" name="Picture 13">
            <a:extLst>
              <a:ext uri="{FF2B5EF4-FFF2-40B4-BE49-F238E27FC236}">
                <a16:creationId xmlns:a16="http://schemas.microsoft.com/office/drawing/2014/main" id="{FC7E7CC7-9D52-4E36-D341-6C00AC8AB7C8}"/>
              </a:ext>
            </a:extLst>
          </p:cNvPr>
          <p:cNvPicPr>
            <a:picLocks noChangeAspect="1"/>
          </p:cNvPicPr>
          <p:nvPr/>
        </p:nvPicPr>
        <p:blipFill>
          <a:blip r:embed="rId7"/>
          <a:stretch>
            <a:fillRect/>
          </a:stretch>
        </p:blipFill>
        <p:spPr>
          <a:xfrm>
            <a:off x="3498129" y="3261084"/>
            <a:ext cx="2403908" cy="571500"/>
          </a:xfrm>
          <a:prstGeom prst="rect">
            <a:avLst/>
          </a:prstGeom>
        </p:spPr>
      </p:pic>
      <p:pic>
        <p:nvPicPr>
          <p:cNvPr id="16" name="Picture 15">
            <a:extLst>
              <a:ext uri="{FF2B5EF4-FFF2-40B4-BE49-F238E27FC236}">
                <a16:creationId xmlns:a16="http://schemas.microsoft.com/office/drawing/2014/main" id="{AE7B4F08-B27A-4F57-12C6-2E1E7FD33249}"/>
              </a:ext>
            </a:extLst>
          </p:cNvPr>
          <p:cNvPicPr>
            <a:picLocks noChangeAspect="1"/>
          </p:cNvPicPr>
          <p:nvPr/>
        </p:nvPicPr>
        <p:blipFill>
          <a:blip r:embed="rId8"/>
          <a:stretch>
            <a:fillRect/>
          </a:stretch>
        </p:blipFill>
        <p:spPr>
          <a:xfrm>
            <a:off x="389659" y="4246513"/>
            <a:ext cx="5706342" cy="653089"/>
          </a:xfrm>
          <a:prstGeom prst="rect">
            <a:avLst/>
          </a:prstGeom>
        </p:spPr>
      </p:pic>
      <p:pic>
        <p:nvPicPr>
          <p:cNvPr id="18" name="Picture 17">
            <a:extLst>
              <a:ext uri="{FF2B5EF4-FFF2-40B4-BE49-F238E27FC236}">
                <a16:creationId xmlns:a16="http://schemas.microsoft.com/office/drawing/2014/main" id="{0E665BB5-5AFB-35C4-D547-25B9CC2FB06E}"/>
              </a:ext>
            </a:extLst>
          </p:cNvPr>
          <p:cNvPicPr>
            <a:picLocks noChangeAspect="1"/>
          </p:cNvPicPr>
          <p:nvPr/>
        </p:nvPicPr>
        <p:blipFill>
          <a:blip r:embed="rId9"/>
          <a:stretch>
            <a:fillRect/>
          </a:stretch>
        </p:blipFill>
        <p:spPr>
          <a:xfrm>
            <a:off x="477838" y="5131976"/>
            <a:ext cx="2865513" cy="1231879"/>
          </a:xfrm>
          <a:prstGeom prst="rect">
            <a:avLst/>
          </a:prstGeom>
        </p:spPr>
      </p:pic>
      <p:pic>
        <p:nvPicPr>
          <p:cNvPr id="20" name="Picture 19">
            <a:extLst>
              <a:ext uri="{FF2B5EF4-FFF2-40B4-BE49-F238E27FC236}">
                <a16:creationId xmlns:a16="http://schemas.microsoft.com/office/drawing/2014/main" id="{9261EF4F-0F34-ED36-8A61-BB647D59C74A}"/>
              </a:ext>
            </a:extLst>
          </p:cNvPr>
          <p:cNvPicPr>
            <a:picLocks noChangeAspect="1"/>
          </p:cNvPicPr>
          <p:nvPr/>
        </p:nvPicPr>
        <p:blipFill>
          <a:blip r:embed="rId10"/>
          <a:stretch>
            <a:fillRect/>
          </a:stretch>
        </p:blipFill>
        <p:spPr>
          <a:xfrm>
            <a:off x="3482110" y="5313531"/>
            <a:ext cx="2419927" cy="655397"/>
          </a:xfrm>
          <a:prstGeom prst="rect">
            <a:avLst/>
          </a:prstGeom>
        </p:spPr>
      </p:pic>
      <p:pic>
        <p:nvPicPr>
          <p:cNvPr id="22" name="Picture 21">
            <a:extLst>
              <a:ext uri="{FF2B5EF4-FFF2-40B4-BE49-F238E27FC236}">
                <a16:creationId xmlns:a16="http://schemas.microsoft.com/office/drawing/2014/main" id="{962C1EFA-2C88-62AC-0BCD-E23621BF9952}"/>
              </a:ext>
            </a:extLst>
          </p:cNvPr>
          <p:cNvPicPr>
            <a:picLocks noChangeAspect="1"/>
          </p:cNvPicPr>
          <p:nvPr/>
        </p:nvPicPr>
        <p:blipFill>
          <a:blip r:embed="rId11"/>
          <a:stretch>
            <a:fillRect/>
          </a:stretch>
        </p:blipFill>
        <p:spPr>
          <a:xfrm>
            <a:off x="6289965" y="364571"/>
            <a:ext cx="5641830" cy="2195353"/>
          </a:xfrm>
          <a:prstGeom prst="rect">
            <a:avLst/>
          </a:prstGeom>
        </p:spPr>
      </p:pic>
    </p:spTree>
    <p:extLst>
      <p:ext uri="{BB962C8B-B14F-4D97-AF65-F5344CB8AC3E}">
        <p14:creationId xmlns:p14="http://schemas.microsoft.com/office/powerpoint/2010/main" val="108453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circle(in)">
                                      <p:cBhvr>
                                        <p:cTn id="36" dur="20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heel(1)">
                                      <p:cBhvr>
                                        <p:cTn id="41" dur="20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down)">
                                      <p:cBhvr>
                                        <p:cTn id="5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89B310-A615-B3E7-B8A8-95DFCDB9AF51}"/>
              </a:ext>
            </a:extLst>
          </p:cNvPr>
          <p:cNvSpPr txBox="1"/>
          <p:nvPr/>
        </p:nvSpPr>
        <p:spPr>
          <a:xfrm>
            <a:off x="184726" y="131943"/>
            <a:ext cx="5698837" cy="6594113"/>
          </a:xfrm>
          <a:prstGeom prst="rect">
            <a:avLst/>
          </a:prstGeom>
          <a:noFill/>
        </p:spPr>
        <p:txBody>
          <a:bodyPr wrap="square">
            <a:spAutoFit/>
          </a:bodyPr>
          <a:lstStyle/>
          <a:p>
            <a:pPr algn="just">
              <a:spcAft>
                <a:spcPts val="300"/>
              </a:spcAft>
            </a:pPr>
            <a:r>
              <a:rPr lang="en-US" sz="1600" b="1" i="0" dirty="0">
                <a:solidFill>
                  <a:srgbClr val="E00D50"/>
                </a:solidFill>
                <a:effectLst/>
                <a:latin typeface="Open Sans" panose="020B0606030504020204" pitchFamily="34" charset="0"/>
              </a:rPr>
              <a:t>DFS (Depth First Search): </a:t>
            </a:r>
            <a:r>
              <a:rPr lang="en-US" sz="1600" b="0" i="0" dirty="0">
                <a:solidFill>
                  <a:srgbClr val="333333"/>
                </a:solidFill>
                <a:effectLst/>
                <a:latin typeface="Open Sans" panose="020B0606030504020204" pitchFamily="34" charset="0"/>
              </a:rPr>
              <a:t>DFS traversal of a graph produces a </a:t>
            </a:r>
            <a:r>
              <a:rPr lang="en-US" sz="1600" b="1" i="0" dirty="0">
                <a:solidFill>
                  <a:srgbClr val="333333"/>
                </a:solidFill>
                <a:effectLst/>
                <a:latin typeface="Open Sans" panose="020B0606030504020204" pitchFamily="34" charset="0"/>
              </a:rPr>
              <a:t>spanning tree</a:t>
            </a:r>
            <a:r>
              <a:rPr lang="en-US" sz="1600" b="0" i="0" dirty="0">
                <a:solidFill>
                  <a:srgbClr val="333333"/>
                </a:solidFill>
                <a:effectLst/>
                <a:latin typeface="Open Sans" panose="020B0606030504020204" pitchFamily="34" charset="0"/>
              </a:rPr>
              <a:t> as the final result. </a:t>
            </a:r>
          </a:p>
          <a:p>
            <a:pPr algn="just">
              <a:spcAft>
                <a:spcPts val="300"/>
              </a:spcAft>
            </a:pPr>
            <a:endParaRPr lang="en-US" sz="1600" b="0" i="0" dirty="0">
              <a:solidFill>
                <a:srgbClr val="333333"/>
              </a:solidFill>
              <a:effectLst/>
              <a:latin typeface="Open Sans" panose="020B0606030504020204" pitchFamily="34" charset="0"/>
            </a:endParaRPr>
          </a:p>
          <a:p>
            <a:pPr algn="just">
              <a:spcAft>
                <a:spcPts val="300"/>
              </a:spcAft>
            </a:pPr>
            <a:r>
              <a:rPr lang="en-US" sz="1600" b="1" i="0" dirty="0">
                <a:solidFill>
                  <a:srgbClr val="333333"/>
                </a:solidFill>
                <a:effectLst/>
                <a:latin typeface="Open Sans" panose="020B0606030504020204" pitchFamily="34" charset="0"/>
              </a:rPr>
              <a:t>A Spanning Tree</a:t>
            </a:r>
            <a:r>
              <a:rPr lang="en-US" sz="1600" b="0" i="0" dirty="0">
                <a:solidFill>
                  <a:srgbClr val="333333"/>
                </a:solidFill>
                <a:effectLst/>
                <a:latin typeface="Open Sans" panose="020B0606030504020204" pitchFamily="34" charset="0"/>
              </a:rPr>
              <a:t> is a graph without loops. We use a </a:t>
            </a:r>
            <a:r>
              <a:rPr lang="en-US" sz="1600" b="1" i="0" dirty="0">
                <a:solidFill>
                  <a:srgbClr val="333333"/>
                </a:solidFill>
                <a:effectLst/>
                <a:latin typeface="Open Sans" panose="020B0606030504020204" pitchFamily="34" charset="0"/>
              </a:rPr>
              <a:t>Stack data structure</a:t>
            </a:r>
            <a:r>
              <a:rPr lang="en-US" sz="1600" b="0" i="0" dirty="0">
                <a:solidFill>
                  <a:srgbClr val="333333"/>
                </a:solidFill>
                <a:effectLst/>
                <a:latin typeface="Open Sans" panose="020B0606030504020204" pitchFamily="34" charset="0"/>
              </a:rPr>
              <a:t> with a maximum size of a total number of vertices in the graph to implement DFS traversal.</a:t>
            </a:r>
            <a:br>
              <a:rPr lang="en-US" sz="1600" b="0" i="0" dirty="0">
                <a:solidFill>
                  <a:srgbClr val="333333"/>
                </a:solidFill>
                <a:effectLst/>
                <a:latin typeface="Open Sans" panose="020B0606030504020204" pitchFamily="34" charset="0"/>
              </a:rPr>
            </a:br>
            <a:br>
              <a:rPr lang="en-US" sz="1600" b="0" i="0" dirty="0">
                <a:solidFill>
                  <a:srgbClr val="333333"/>
                </a:solidFill>
                <a:effectLst/>
                <a:latin typeface="Open Sans" panose="020B0606030504020204" pitchFamily="34" charset="0"/>
              </a:rPr>
            </a:br>
            <a:r>
              <a:rPr lang="en-US" sz="1600" b="0" i="0" dirty="0">
                <a:solidFill>
                  <a:srgbClr val="333333"/>
                </a:solidFill>
                <a:effectLst/>
                <a:latin typeface="Open Sans" panose="020B0606030504020204" pitchFamily="34" charset="0"/>
              </a:rPr>
              <a:t>We use the following steps to implement DFS traversal…</a:t>
            </a:r>
          </a:p>
          <a:p>
            <a:pPr algn="just">
              <a:spcAft>
                <a:spcPts val="300"/>
              </a:spcAft>
            </a:pPr>
            <a:r>
              <a:rPr lang="en-US" sz="1600" b="1" i="0" dirty="0">
                <a:solidFill>
                  <a:srgbClr val="162F59"/>
                </a:solidFill>
                <a:effectLst/>
                <a:latin typeface="Open Sans" panose="020B0606030504020204" pitchFamily="34" charset="0"/>
              </a:rPr>
              <a:t>Step 1 - </a:t>
            </a:r>
            <a:r>
              <a:rPr lang="en-US" sz="1600" b="0" i="0" dirty="0">
                <a:solidFill>
                  <a:srgbClr val="333333"/>
                </a:solidFill>
                <a:effectLst/>
                <a:latin typeface="Open Sans" panose="020B0606030504020204" pitchFamily="34" charset="0"/>
              </a:rPr>
              <a:t>Define a Stack of size total number of vertices in the graph.</a:t>
            </a:r>
          </a:p>
          <a:p>
            <a:pPr algn="just">
              <a:spcAft>
                <a:spcPts val="300"/>
              </a:spcAft>
            </a:pPr>
            <a:r>
              <a:rPr lang="en-US" sz="1600" b="1" i="0" dirty="0">
                <a:solidFill>
                  <a:srgbClr val="162F59"/>
                </a:solidFill>
                <a:effectLst/>
                <a:latin typeface="Open Sans" panose="020B0606030504020204" pitchFamily="34" charset="0"/>
              </a:rPr>
              <a:t>Step 2 - </a:t>
            </a:r>
            <a:r>
              <a:rPr lang="en-US" sz="1600" b="0" i="0" dirty="0">
                <a:solidFill>
                  <a:srgbClr val="333333"/>
                </a:solidFill>
                <a:effectLst/>
                <a:latin typeface="Open Sans" panose="020B0606030504020204" pitchFamily="34" charset="0"/>
              </a:rPr>
              <a:t>Select any vertex as a </a:t>
            </a:r>
            <a:r>
              <a:rPr lang="en-US" sz="1600" b="1" i="0" dirty="0">
                <a:solidFill>
                  <a:srgbClr val="333333"/>
                </a:solidFill>
                <a:effectLst/>
                <a:latin typeface="Open Sans" panose="020B0606030504020204" pitchFamily="34" charset="0"/>
              </a:rPr>
              <a:t>starting point</a:t>
            </a:r>
            <a:r>
              <a:rPr lang="en-US" sz="1600" b="0" i="0" dirty="0">
                <a:solidFill>
                  <a:srgbClr val="333333"/>
                </a:solidFill>
                <a:effectLst/>
                <a:latin typeface="Open Sans" panose="020B0606030504020204" pitchFamily="34" charset="0"/>
              </a:rPr>
              <a:t> for traversal. Visit that vertex and push it onto the Stack.</a:t>
            </a:r>
          </a:p>
          <a:p>
            <a:pPr algn="just">
              <a:spcAft>
                <a:spcPts val="300"/>
              </a:spcAft>
            </a:pPr>
            <a:r>
              <a:rPr lang="en-US" sz="1600" b="1" i="0" dirty="0">
                <a:solidFill>
                  <a:srgbClr val="162F59"/>
                </a:solidFill>
                <a:effectLst/>
                <a:latin typeface="Open Sans" panose="020B0606030504020204" pitchFamily="34" charset="0"/>
              </a:rPr>
              <a:t>Step 3 - </a:t>
            </a:r>
            <a:r>
              <a:rPr lang="en-US" sz="1600" b="0" i="0" dirty="0">
                <a:solidFill>
                  <a:srgbClr val="333333"/>
                </a:solidFill>
                <a:effectLst/>
                <a:latin typeface="Open Sans" panose="020B0606030504020204" pitchFamily="34" charset="0"/>
              </a:rPr>
              <a:t>Visit any one of the non-visited </a:t>
            </a:r>
            <a:r>
              <a:rPr lang="en-US" sz="1600" b="1" i="0" dirty="0">
                <a:solidFill>
                  <a:srgbClr val="333333"/>
                </a:solidFill>
                <a:effectLst/>
                <a:latin typeface="Open Sans" panose="020B0606030504020204" pitchFamily="34" charset="0"/>
              </a:rPr>
              <a:t>adjacent</a:t>
            </a:r>
            <a:r>
              <a:rPr lang="en-US" sz="1600" b="0" i="0" dirty="0">
                <a:solidFill>
                  <a:srgbClr val="333333"/>
                </a:solidFill>
                <a:effectLst/>
                <a:latin typeface="Open Sans" panose="020B0606030504020204" pitchFamily="34" charset="0"/>
              </a:rPr>
              <a:t> vertices of a vertex that is at the top of the stack and push it onto the stack.</a:t>
            </a:r>
          </a:p>
          <a:p>
            <a:pPr algn="just">
              <a:spcAft>
                <a:spcPts val="300"/>
              </a:spcAft>
            </a:pPr>
            <a:r>
              <a:rPr lang="en-US" sz="1600" b="1" i="0" dirty="0">
                <a:solidFill>
                  <a:srgbClr val="162F59"/>
                </a:solidFill>
                <a:effectLst/>
                <a:latin typeface="Open Sans" panose="020B0606030504020204" pitchFamily="34" charset="0"/>
              </a:rPr>
              <a:t>Step 4 - </a:t>
            </a:r>
            <a:r>
              <a:rPr lang="en-US" sz="1600" b="0" i="0" dirty="0">
                <a:solidFill>
                  <a:srgbClr val="333333"/>
                </a:solidFill>
                <a:effectLst/>
                <a:latin typeface="Open Sans" panose="020B0606030504020204" pitchFamily="34" charset="0"/>
              </a:rPr>
              <a:t>Repeat step 3 until there is no new vertex to be visited from the vertex which is at the top of the stack.</a:t>
            </a:r>
          </a:p>
          <a:p>
            <a:pPr algn="just">
              <a:spcAft>
                <a:spcPts val="300"/>
              </a:spcAft>
            </a:pPr>
            <a:r>
              <a:rPr lang="en-US" sz="1600" b="1" i="0" dirty="0">
                <a:solidFill>
                  <a:srgbClr val="162F59"/>
                </a:solidFill>
                <a:effectLst/>
                <a:latin typeface="Open Sans" panose="020B0606030504020204" pitchFamily="34" charset="0"/>
              </a:rPr>
              <a:t>Step 5 - </a:t>
            </a:r>
            <a:r>
              <a:rPr lang="en-US" sz="1600" b="0" i="0" dirty="0">
                <a:solidFill>
                  <a:srgbClr val="333333"/>
                </a:solidFill>
                <a:effectLst/>
                <a:latin typeface="Open Sans" panose="020B0606030504020204" pitchFamily="34" charset="0"/>
              </a:rPr>
              <a:t>When there is no new vertex to visit then, use </a:t>
            </a:r>
            <a:r>
              <a:rPr lang="en-US" sz="1600" b="1" i="0" dirty="0">
                <a:solidFill>
                  <a:srgbClr val="333333"/>
                </a:solidFill>
                <a:effectLst/>
                <a:latin typeface="Open Sans" panose="020B0606030504020204" pitchFamily="34" charset="0"/>
              </a:rPr>
              <a:t>backtracking</a:t>
            </a:r>
            <a:r>
              <a:rPr lang="en-US" sz="1600" b="0" i="0" dirty="0">
                <a:solidFill>
                  <a:srgbClr val="333333"/>
                </a:solidFill>
                <a:effectLst/>
                <a:latin typeface="Open Sans" panose="020B0606030504020204" pitchFamily="34" charset="0"/>
              </a:rPr>
              <a:t> and pop one vertex from the stack.</a:t>
            </a:r>
          </a:p>
          <a:p>
            <a:pPr algn="just">
              <a:spcAft>
                <a:spcPts val="300"/>
              </a:spcAft>
            </a:pPr>
            <a:r>
              <a:rPr lang="en-US" sz="1600" b="1" i="0" dirty="0">
                <a:solidFill>
                  <a:srgbClr val="162F59"/>
                </a:solidFill>
                <a:effectLst/>
                <a:latin typeface="Open Sans" panose="020B0606030504020204" pitchFamily="34" charset="0"/>
              </a:rPr>
              <a:t>Step 6 - </a:t>
            </a:r>
            <a:r>
              <a:rPr lang="en-US" sz="1600" b="0" i="0" dirty="0">
                <a:solidFill>
                  <a:srgbClr val="333333"/>
                </a:solidFill>
                <a:effectLst/>
                <a:latin typeface="Open Sans" panose="020B0606030504020204" pitchFamily="34" charset="0"/>
              </a:rPr>
              <a:t>Repeat steps 3, 4, and 5 until the stack becomes Empty.</a:t>
            </a:r>
          </a:p>
          <a:p>
            <a:pPr algn="just">
              <a:spcAft>
                <a:spcPts val="300"/>
              </a:spcAft>
            </a:pPr>
            <a:r>
              <a:rPr lang="en-US" sz="1600" b="1" i="0" dirty="0">
                <a:solidFill>
                  <a:srgbClr val="162F59"/>
                </a:solidFill>
                <a:effectLst/>
                <a:latin typeface="Open Sans" panose="020B0606030504020204" pitchFamily="34" charset="0"/>
              </a:rPr>
              <a:t>Step 7 - </a:t>
            </a:r>
            <a:r>
              <a:rPr lang="en-US" sz="1600" b="0" i="0" dirty="0">
                <a:solidFill>
                  <a:srgbClr val="333333"/>
                </a:solidFill>
                <a:effectLst/>
                <a:latin typeface="Open Sans" panose="020B0606030504020204" pitchFamily="34" charset="0"/>
              </a:rPr>
              <a:t>When the stack becomes Empty, then produce the final spanning tree by removing unused edges from the graph.</a:t>
            </a:r>
            <a:endParaRPr lang="en-US" sz="1600" dirty="0">
              <a:solidFill>
                <a:srgbClr val="333333"/>
              </a:solidFill>
              <a:latin typeface="Open Sans" panose="020B0606030504020204" pitchFamily="34" charset="0"/>
            </a:endParaRPr>
          </a:p>
        </p:txBody>
      </p:sp>
      <p:pic>
        <p:nvPicPr>
          <p:cNvPr id="5" name="Picture 4">
            <a:extLst>
              <a:ext uri="{FF2B5EF4-FFF2-40B4-BE49-F238E27FC236}">
                <a16:creationId xmlns:a16="http://schemas.microsoft.com/office/drawing/2014/main" id="{ADE63CC9-2566-742B-DDFD-422BB05C8393}"/>
              </a:ext>
            </a:extLst>
          </p:cNvPr>
          <p:cNvPicPr>
            <a:picLocks noChangeAspect="1"/>
          </p:cNvPicPr>
          <p:nvPr/>
        </p:nvPicPr>
        <p:blipFill>
          <a:blip r:embed="rId2"/>
          <a:stretch>
            <a:fillRect/>
          </a:stretch>
        </p:blipFill>
        <p:spPr>
          <a:xfrm>
            <a:off x="6096000" y="225665"/>
            <a:ext cx="5634182" cy="249178"/>
          </a:xfrm>
          <a:prstGeom prst="rect">
            <a:avLst/>
          </a:prstGeom>
        </p:spPr>
      </p:pic>
      <p:pic>
        <p:nvPicPr>
          <p:cNvPr id="7" name="Picture 6">
            <a:extLst>
              <a:ext uri="{FF2B5EF4-FFF2-40B4-BE49-F238E27FC236}">
                <a16:creationId xmlns:a16="http://schemas.microsoft.com/office/drawing/2014/main" id="{2C0DEEE4-2AC0-4B6F-DE3A-47D16015D21C}"/>
              </a:ext>
            </a:extLst>
          </p:cNvPr>
          <p:cNvPicPr>
            <a:picLocks noChangeAspect="1"/>
          </p:cNvPicPr>
          <p:nvPr/>
        </p:nvPicPr>
        <p:blipFill>
          <a:blip r:embed="rId3"/>
          <a:stretch>
            <a:fillRect/>
          </a:stretch>
        </p:blipFill>
        <p:spPr>
          <a:xfrm>
            <a:off x="6753802" y="559088"/>
            <a:ext cx="4422197" cy="1572423"/>
          </a:xfrm>
          <a:prstGeom prst="rect">
            <a:avLst/>
          </a:prstGeom>
        </p:spPr>
      </p:pic>
      <p:pic>
        <p:nvPicPr>
          <p:cNvPr id="11" name="Picture 10">
            <a:extLst>
              <a:ext uri="{FF2B5EF4-FFF2-40B4-BE49-F238E27FC236}">
                <a16:creationId xmlns:a16="http://schemas.microsoft.com/office/drawing/2014/main" id="{1F6DF98E-66BE-AFDE-8D20-5464BDE6E3AA}"/>
              </a:ext>
            </a:extLst>
          </p:cNvPr>
          <p:cNvPicPr>
            <a:picLocks noChangeAspect="1"/>
          </p:cNvPicPr>
          <p:nvPr/>
        </p:nvPicPr>
        <p:blipFill>
          <a:blip r:embed="rId4"/>
          <a:stretch>
            <a:fillRect/>
          </a:stretch>
        </p:blipFill>
        <p:spPr>
          <a:xfrm>
            <a:off x="6096001" y="2215756"/>
            <a:ext cx="3805382" cy="2043939"/>
          </a:xfrm>
          <a:prstGeom prst="rect">
            <a:avLst/>
          </a:prstGeom>
        </p:spPr>
      </p:pic>
      <p:pic>
        <p:nvPicPr>
          <p:cNvPr id="13" name="Picture 12">
            <a:extLst>
              <a:ext uri="{FF2B5EF4-FFF2-40B4-BE49-F238E27FC236}">
                <a16:creationId xmlns:a16="http://schemas.microsoft.com/office/drawing/2014/main" id="{226DF175-BE4B-DECD-D127-2BCF265AC78B}"/>
              </a:ext>
            </a:extLst>
          </p:cNvPr>
          <p:cNvPicPr>
            <a:picLocks noChangeAspect="1"/>
          </p:cNvPicPr>
          <p:nvPr/>
        </p:nvPicPr>
        <p:blipFill>
          <a:blip r:embed="rId5"/>
          <a:stretch>
            <a:fillRect/>
          </a:stretch>
        </p:blipFill>
        <p:spPr>
          <a:xfrm>
            <a:off x="10592521" y="2446013"/>
            <a:ext cx="700507" cy="1813682"/>
          </a:xfrm>
          <a:prstGeom prst="rect">
            <a:avLst/>
          </a:prstGeom>
        </p:spPr>
      </p:pic>
      <p:pic>
        <p:nvPicPr>
          <p:cNvPr id="15" name="Picture 14">
            <a:extLst>
              <a:ext uri="{FF2B5EF4-FFF2-40B4-BE49-F238E27FC236}">
                <a16:creationId xmlns:a16="http://schemas.microsoft.com/office/drawing/2014/main" id="{4865E50A-3D61-43B2-E17C-E4778AB50E55}"/>
              </a:ext>
            </a:extLst>
          </p:cNvPr>
          <p:cNvPicPr>
            <a:picLocks noChangeAspect="1"/>
          </p:cNvPicPr>
          <p:nvPr/>
        </p:nvPicPr>
        <p:blipFill>
          <a:blip r:embed="rId6"/>
          <a:stretch>
            <a:fillRect/>
          </a:stretch>
        </p:blipFill>
        <p:spPr>
          <a:xfrm>
            <a:off x="6192406" y="4453670"/>
            <a:ext cx="4087667" cy="1892152"/>
          </a:xfrm>
          <a:prstGeom prst="rect">
            <a:avLst/>
          </a:prstGeom>
        </p:spPr>
      </p:pic>
      <p:pic>
        <p:nvPicPr>
          <p:cNvPr id="17" name="Picture 16">
            <a:extLst>
              <a:ext uri="{FF2B5EF4-FFF2-40B4-BE49-F238E27FC236}">
                <a16:creationId xmlns:a16="http://schemas.microsoft.com/office/drawing/2014/main" id="{5120C2A4-13EA-6F86-8CEE-364FAF4EBE2C}"/>
              </a:ext>
            </a:extLst>
          </p:cNvPr>
          <p:cNvPicPr>
            <a:picLocks noChangeAspect="1"/>
          </p:cNvPicPr>
          <p:nvPr/>
        </p:nvPicPr>
        <p:blipFill>
          <a:blip r:embed="rId7"/>
          <a:stretch>
            <a:fillRect/>
          </a:stretch>
        </p:blipFill>
        <p:spPr>
          <a:xfrm>
            <a:off x="10592520" y="4453670"/>
            <a:ext cx="700507" cy="1974839"/>
          </a:xfrm>
          <a:prstGeom prst="rect">
            <a:avLst/>
          </a:prstGeom>
        </p:spPr>
      </p:pic>
    </p:spTree>
    <p:extLst>
      <p:ext uri="{BB962C8B-B14F-4D97-AF65-F5344CB8AC3E}">
        <p14:creationId xmlns:p14="http://schemas.microsoft.com/office/powerpoint/2010/main" val="183510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barn(inVertical)">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arn(inVertic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circle(in)">
                                      <p:cBhvr>
                                        <p:cTn id="45" dur="20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barn(inVertical)">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randombar(horizontal)">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down)">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heel(1)">
                                      <p:cBhvr>
                                        <p:cTn id="65" dur="20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randombar(horizontal)">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down)">
                                      <p:cBhvr>
                                        <p:cTn id="75" dur="5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wipe(down)">
                                      <p:cBhvr>
                                        <p:cTn id="8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ECE4F-14B8-6EB1-0678-4075D89E1150}"/>
              </a:ext>
            </a:extLst>
          </p:cNvPr>
          <p:cNvPicPr>
            <a:picLocks noChangeAspect="1"/>
          </p:cNvPicPr>
          <p:nvPr/>
        </p:nvPicPr>
        <p:blipFill>
          <a:blip r:embed="rId2"/>
          <a:stretch>
            <a:fillRect/>
          </a:stretch>
        </p:blipFill>
        <p:spPr>
          <a:xfrm>
            <a:off x="295419" y="180397"/>
            <a:ext cx="4355485" cy="1990147"/>
          </a:xfrm>
          <a:prstGeom prst="rect">
            <a:avLst/>
          </a:prstGeom>
        </p:spPr>
      </p:pic>
      <p:pic>
        <p:nvPicPr>
          <p:cNvPr id="5" name="Picture 4">
            <a:extLst>
              <a:ext uri="{FF2B5EF4-FFF2-40B4-BE49-F238E27FC236}">
                <a16:creationId xmlns:a16="http://schemas.microsoft.com/office/drawing/2014/main" id="{85279B59-E70C-0664-4B44-14CD1A76BC37}"/>
              </a:ext>
            </a:extLst>
          </p:cNvPr>
          <p:cNvPicPr>
            <a:picLocks noChangeAspect="1"/>
          </p:cNvPicPr>
          <p:nvPr/>
        </p:nvPicPr>
        <p:blipFill>
          <a:blip r:embed="rId3"/>
          <a:stretch>
            <a:fillRect/>
          </a:stretch>
        </p:blipFill>
        <p:spPr>
          <a:xfrm>
            <a:off x="4132407" y="644525"/>
            <a:ext cx="453347" cy="1636857"/>
          </a:xfrm>
          <a:prstGeom prst="rect">
            <a:avLst/>
          </a:prstGeom>
        </p:spPr>
      </p:pic>
      <p:pic>
        <p:nvPicPr>
          <p:cNvPr id="7" name="Picture 6">
            <a:extLst>
              <a:ext uri="{FF2B5EF4-FFF2-40B4-BE49-F238E27FC236}">
                <a16:creationId xmlns:a16="http://schemas.microsoft.com/office/drawing/2014/main" id="{348243D1-E95F-97CC-F530-111E34A055F8}"/>
              </a:ext>
            </a:extLst>
          </p:cNvPr>
          <p:cNvPicPr>
            <a:picLocks noChangeAspect="1"/>
          </p:cNvPicPr>
          <p:nvPr/>
        </p:nvPicPr>
        <p:blipFill>
          <a:blip r:embed="rId4"/>
          <a:stretch>
            <a:fillRect/>
          </a:stretch>
        </p:blipFill>
        <p:spPr>
          <a:xfrm>
            <a:off x="304295" y="2281381"/>
            <a:ext cx="4346609" cy="2100985"/>
          </a:xfrm>
          <a:prstGeom prst="rect">
            <a:avLst/>
          </a:prstGeom>
        </p:spPr>
      </p:pic>
      <p:pic>
        <p:nvPicPr>
          <p:cNvPr id="9" name="Picture 8">
            <a:extLst>
              <a:ext uri="{FF2B5EF4-FFF2-40B4-BE49-F238E27FC236}">
                <a16:creationId xmlns:a16="http://schemas.microsoft.com/office/drawing/2014/main" id="{7CE9011A-ADFC-4F13-EF1B-BD41EC808D9B}"/>
              </a:ext>
            </a:extLst>
          </p:cNvPr>
          <p:cNvPicPr>
            <a:picLocks noChangeAspect="1"/>
          </p:cNvPicPr>
          <p:nvPr/>
        </p:nvPicPr>
        <p:blipFill>
          <a:blip r:embed="rId5"/>
          <a:stretch>
            <a:fillRect/>
          </a:stretch>
        </p:blipFill>
        <p:spPr>
          <a:xfrm>
            <a:off x="4104741" y="2745511"/>
            <a:ext cx="481013" cy="1636856"/>
          </a:xfrm>
          <a:prstGeom prst="rect">
            <a:avLst/>
          </a:prstGeom>
        </p:spPr>
      </p:pic>
      <p:pic>
        <p:nvPicPr>
          <p:cNvPr id="11" name="Picture 10">
            <a:extLst>
              <a:ext uri="{FF2B5EF4-FFF2-40B4-BE49-F238E27FC236}">
                <a16:creationId xmlns:a16="http://schemas.microsoft.com/office/drawing/2014/main" id="{8C5A7F10-015E-C454-C2ED-84FDF1F05EC7}"/>
              </a:ext>
            </a:extLst>
          </p:cNvPr>
          <p:cNvPicPr>
            <a:picLocks noChangeAspect="1"/>
          </p:cNvPicPr>
          <p:nvPr/>
        </p:nvPicPr>
        <p:blipFill>
          <a:blip r:embed="rId6"/>
          <a:stretch>
            <a:fillRect/>
          </a:stretch>
        </p:blipFill>
        <p:spPr>
          <a:xfrm>
            <a:off x="396886" y="4558148"/>
            <a:ext cx="4365308" cy="1990146"/>
          </a:xfrm>
          <a:prstGeom prst="rect">
            <a:avLst/>
          </a:prstGeom>
        </p:spPr>
      </p:pic>
      <p:pic>
        <p:nvPicPr>
          <p:cNvPr id="13" name="Picture 12">
            <a:extLst>
              <a:ext uri="{FF2B5EF4-FFF2-40B4-BE49-F238E27FC236}">
                <a16:creationId xmlns:a16="http://schemas.microsoft.com/office/drawing/2014/main" id="{576D2A37-F019-048E-227A-31C757B085ED}"/>
              </a:ext>
            </a:extLst>
          </p:cNvPr>
          <p:cNvPicPr>
            <a:picLocks noChangeAspect="1"/>
          </p:cNvPicPr>
          <p:nvPr/>
        </p:nvPicPr>
        <p:blipFill>
          <a:blip r:embed="rId7"/>
          <a:stretch>
            <a:fillRect/>
          </a:stretch>
        </p:blipFill>
        <p:spPr>
          <a:xfrm>
            <a:off x="4104740" y="5039160"/>
            <a:ext cx="481013" cy="1509134"/>
          </a:xfrm>
          <a:prstGeom prst="rect">
            <a:avLst/>
          </a:prstGeom>
        </p:spPr>
      </p:pic>
      <p:pic>
        <p:nvPicPr>
          <p:cNvPr id="15" name="Picture 14">
            <a:extLst>
              <a:ext uri="{FF2B5EF4-FFF2-40B4-BE49-F238E27FC236}">
                <a16:creationId xmlns:a16="http://schemas.microsoft.com/office/drawing/2014/main" id="{7CF4FD98-DDDF-0CF8-FE65-025AB160319A}"/>
              </a:ext>
            </a:extLst>
          </p:cNvPr>
          <p:cNvPicPr>
            <a:picLocks noChangeAspect="1"/>
          </p:cNvPicPr>
          <p:nvPr/>
        </p:nvPicPr>
        <p:blipFill>
          <a:blip r:embed="rId8"/>
          <a:stretch>
            <a:fillRect/>
          </a:stretch>
        </p:blipFill>
        <p:spPr>
          <a:xfrm>
            <a:off x="5510645" y="180397"/>
            <a:ext cx="5646881" cy="1976501"/>
          </a:xfrm>
          <a:prstGeom prst="rect">
            <a:avLst/>
          </a:prstGeom>
        </p:spPr>
      </p:pic>
      <p:pic>
        <p:nvPicPr>
          <p:cNvPr id="17" name="Picture 16">
            <a:extLst>
              <a:ext uri="{FF2B5EF4-FFF2-40B4-BE49-F238E27FC236}">
                <a16:creationId xmlns:a16="http://schemas.microsoft.com/office/drawing/2014/main" id="{18A2D85A-0C07-0C14-1C87-3C6615DC57DB}"/>
              </a:ext>
            </a:extLst>
          </p:cNvPr>
          <p:cNvPicPr>
            <a:picLocks noChangeAspect="1"/>
          </p:cNvPicPr>
          <p:nvPr/>
        </p:nvPicPr>
        <p:blipFill>
          <a:blip r:embed="rId9"/>
          <a:stretch>
            <a:fillRect/>
          </a:stretch>
        </p:blipFill>
        <p:spPr>
          <a:xfrm>
            <a:off x="10362434" y="644525"/>
            <a:ext cx="471488" cy="1636856"/>
          </a:xfrm>
          <a:prstGeom prst="rect">
            <a:avLst/>
          </a:prstGeom>
        </p:spPr>
      </p:pic>
      <p:pic>
        <p:nvPicPr>
          <p:cNvPr id="23" name="Picture 22">
            <a:extLst>
              <a:ext uri="{FF2B5EF4-FFF2-40B4-BE49-F238E27FC236}">
                <a16:creationId xmlns:a16="http://schemas.microsoft.com/office/drawing/2014/main" id="{B5EE641F-5D0E-359B-E6F2-F63EFE8B4B32}"/>
              </a:ext>
            </a:extLst>
          </p:cNvPr>
          <p:cNvPicPr>
            <a:picLocks noChangeAspect="1"/>
          </p:cNvPicPr>
          <p:nvPr/>
        </p:nvPicPr>
        <p:blipFill>
          <a:blip r:embed="rId10"/>
          <a:stretch>
            <a:fillRect/>
          </a:stretch>
        </p:blipFill>
        <p:spPr>
          <a:xfrm>
            <a:off x="5510645" y="2343622"/>
            <a:ext cx="5646881" cy="1976501"/>
          </a:xfrm>
          <a:prstGeom prst="rect">
            <a:avLst/>
          </a:prstGeom>
        </p:spPr>
      </p:pic>
      <p:pic>
        <p:nvPicPr>
          <p:cNvPr id="24" name="Picture 23">
            <a:extLst>
              <a:ext uri="{FF2B5EF4-FFF2-40B4-BE49-F238E27FC236}">
                <a16:creationId xmlns:a16="http://schemas.microsoft.com/office/drawing/2014/main" id="{93C9D387-C068-282C-68F8-F8A69DC2492A}"/>
              </a:ext>
            </a:extLst>
          </p:cNvPr>
          <p:cNvPicPr>
            <a:picLocks noChangeAspect="1"/>
          </p:cNvPicPr>
          <p:nvPr/>
        </p:nvPicPr>
        <p:blipFill>
          <a:blip r:embed="rId11"/>
          <a:stretch>
            <a:fillRect/>
          </a:stretch>
        </p:blipFill>
        <p:spPr>
          <a:xfrm>
            <a:off x="10380574" y="2826118"/>
            <a:ext cx="471488" cy="1494006"/>
          </a:xfrm>
          <a:prstGeom prst="rect">
            <a:avLst/>
          </a:prstGeom>
        </p:spPr>
      </p:pic>
      <p:pic>
        <p:nvPicPr>
          <p:cNvPr id="26" name="Picture 25">
            <a:extLst>
              <a:ext uri="{FF2B5EF4-FFF2-40B4-BE49-F238E27FC236}">
                <a16:creationId xmlns:a16="http://schemas.microsoft.com/office/drawing/2014/main" id="{4E49BF60-87F7-FCE7-71B6-FBF7733206C6}"/>
              </a:ext>
            </a:extLst>
          </p:cNvPr>
          <p:cNvPicPr>
            <a:picLocks noChangeAspect="1"/>
          </p:cNvPicPr>
          <p:nvPr/>
        </p:nvPicPr>
        <p:blipFill>
          <a:blip r:embed="rId12"/>
          <a:stretch>
            <a:fillRect/>
          </a:stretch>
        </p:blipFill>
        <p:spPr>
          <a:xfrm>
            <a:off x="5648903" y="4462973"/>
            <a:ext cx="5407024" cy="1990145"/>
          </a:xfrm>
          <a:prstGeom prst="rect">
            <a:avLst/>
          </a:prstGeom>
        </p:spPr>
      </p:pic>
      <p:pic>
        <p:nvPicPr>
          <p:cNvPr id="28" name="Picture 27">
            <a:extLst>
              <a:ext uri="{FF2B5EF4-FFF2-40B4-BE49-F238E27FC236}">
                <a16:creationId xmlns:a16="http://schemas.microsoft.com/office/drawing/2014/main" id="{6D215773-D2AD-F1C0-6016-A78E528B5160}"/>
              </a:ext>
            </a:extLst>
          </p:cNvPr>
          <p:cNvPicPr>
            <a:picLocks noChangeAspect="1"/>
          </p:cNvPicPr>
          <p:nvPr/>
        </p:nvPicPr>
        <p:blipFill>
          <a:blip r:embed="rId13"/>
          <a:stretch>
            <a:fillRect/>
          </a:stretch>
        </p:blipFill>
        <p:spPr>
          <a:xfrm>
            <a:off x="10362434" y="4967072"/>
            <a:ext cx="548213" cy="1653310"/>
          </a:xfrm>
          <a:prstGeom prst="rect">
            <a:avLst/>
          </a:prstGeom>
        </p:spPr>
      </p:pic>
    </p:spTree>
    <p:extLst>
      <p:ext uri="{BB962C8B-B14F-4D97-AF65-F5344CB8AC3E}">
        <p14:creationId xmlns:p14="http://schemas.microsoft.com/office/powerpoint/2010/main" val="96562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ircle(in)">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heel(1)">
                                      <p:cBhvr>
                                        <p:cTn id="37" dur="2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randombar(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circle(in)">
                                      <p:cBhvr>
                                        <p:cTn id="47" dur="20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barn(inVertical)">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barn(inVertical)">
                                      <p:cBhvr>
                                        <p:cTn id="6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7F739B-8D47-8D84-26EF-8BFA8E370A74}"/>
              </a:ext>
            </a:extLst>
          </p:cNvPr>
          <p:cNvPicPr>
            <a:picLocks noChangeAspect="1"/>
          </p:cNvPicPr>
          <p:nvPr/>
        </p:nvPicPr>
        <p:blipFill>
          <a:blip r:embed="rId2"/>
          <a:stretch>
            <a:fillRect/>
          </a:stretch>
        </p:blipFill>
        <p:spPr>
          <a:xfrm>
            <a:off x="203344" y="136959"/>
            <a:ext cx="5661747" cy="2193941"/>
          </a:xfrm>
          <a:prstGeom prst="rect">
            <a:avLst/>
          </a:prstGeom>
        </p:spPr>
      </p:pic>
      <p:pic>
        <p:nvPicPr>
          <p:cNvPr id="5" name="Picture 4">
            <a:extLst>
              <a:ext uri="{FF2B5EF4-FFF2-40B4-BE49-F238E27FC236}">
                <a16:creationId xmlns:a16="http://schemas.microsoft.com/office/drawing/2014/main" id="{5006CCDE-4CA8-5D5B-741F-0A644844E36D}"/>
              </a:ext>
            </a:extLst>
          </p:cNvPr>
          <p:cNvPicPr>
            <a:picLocks noChangeAspect="1"/>
          </p:cNvPicPr>
          <p:nvPr/>
        </p:nvPicPr>
        <p:blipFill>
          <a:blip r:embed="rId3"/>
          <a:stretch>
            <a:fillRect/>
          </a:stretch>
        </p:blipFill>
        <p:spPr>
          <a:xfrm>
            <a:off x="4751243" y="643929"/>
            <a:ext cx="513484" cy="1686971"/>
          </a:xfrm>
          <a:prstGeom prst="rect">
            <a:avLst/>
          </a:prstGeom>
        </p:spPr>
      </p:pic>
      <p:pic>
        <p:nvPicPr>
          <p:cNvPr id="7" name="Picture 6">
            <a:extLst>
              <a:ext uri="{FF2B5EF4-FFF2-40B4-BE49-F238E27FC236}">
                <a16:creationId xmlns:a16="http://schemas.microsoft.com/office/drawing/2014/main" id="{D2B7BD9D-194C-3C44-DB58-8EBAD02B1CB4}"/>
              </a:ext>
            </a:extLst>
          </p:cNvPr>
          <p:cNvPicPr>
            <a:picLocks noChangeAspect="1"/>
          </p:cNvPicPr>
          <p:nvPr/>
        </p:nvPicPr>
        <p:blipFill>
          <a:blip r:embed="rId4"/>
          <a:stretch>
            <a:fillRect/>
          </a:stretch>
        </p:blipFill>
        <p:spPr>
          <a:xfrm>
            <a:off x="203344" y="2384074"/>
            <a:ext cx="5661747" cy="2143027"/>
          </a:xfrm>
          <a:prstGeom prst="rect">
            <a:avLst/>
          </a:prstGeom>
        </p:spPr>
      </p:pic>
      <p:pic>
        <p:nvPicPr>
          <p:cNvPr id="9" name="Picture 8">
            <a:extLst>
              <a:ext uri="{FF2B5EF4-FFF2-40B4-BE49-F238E27FC236}">
                <a16:creationId xmlns:a16="http://schemas.microsoft.com/office/drawing/2014/main" id="{74DCF3A7-B3A6-39FE-48BA-EE2331EB913A}"/>
              </a:ext>
            </a:extLst>
          </p:cNvPr>
          <p:cNvPicPr>
            <a:picLocks noChangeAspect="1"/>
          </p:cNvPicPr>
          <p:nvPr/>
        </p:nvPicPr>
        <p:blipFill>
          <a:blip r:embed="rId5"/>
          <a:stretch>
            <a:fillRect/>
          </a:stretch>
        </p:blipFill>
        <p:spPr>
          <a:xfrm>
            <a:off x="4751243" y="2837870"/>
            <a:ext cx="513484" cy="1689231"/>
          </a:xfrm>
          <a:prstGeom prst="rect">
            <a:avLst/>
          </a:prstGeom>
        </p:spPr>
      </p:pic>
      <p:pic>
        <p:nvPicPr>
          <p:cNvPr id="11" name="Picture 10">
            <a:extLst>
              <a:ext uri="{FF2B5EF4-FFF2-40B4-BE49-F238E27FC236}">
                <a16:creationId xmlns:a16="http://schemas.microsoft.com/office/drawing/2014/main" id="{BACB7FB1-3743-41DB-1D29-234C4CA73297}"/>
              </a:ext>
            </a:extLst>
          </p:cNvPr>
          <p:cNvPicPr>
            <a:picLocks noChangeAspect="1"/>
          </p:cNvPicPr>
          <p:nvPr/>
        </p:nvPicPr>
        <p:blipFill>
          <a:blip r:embed="rId6"/>
          <a:stretch>
            <a:fillRect/>
          </a:stretch>
        </p:blipFill>
        <p:spPr>
          <a:xfrm>
            <a:off x="367722" y="4659481"/>
            <a:ext cx="5312641" cy="1990701"/>
          </a:xfrm>
          <a:prstGeom prst="rect">
            <a:avLst/>
          </a:prstGeom>
        </p:spPr>
      </p:pic>
      <p:pic>
        <p:nvPicPr>
          <p:cNvPr id="13" name="Picture 12">
            <a:extLst>
              <a:ext uri="{FF2B5EF4-FFF2-40B4-BE49-F238E27FC236}">
                <a16:creationId xmlns:a16="http://schemas.microsoft.com/office/drawing/2014/main" id="{55CCF81D-D34F-1B85-A9A5-83730AF4ED4E}"/>
              </a:ext>
            </a:extLst>
          </p:cNvPr>
          <p:cNvPicPr>
            <a:picLocks noChangeAspect="1"/>
          </p:cNvPicPr>
          <p:nvPr/>
        </p:nvPicPr>
        <p:blipFill>
          <a:blip r:embed="rId7"/>
          <a:stretch>
            <a:fillRect/>
          </a:stretch>
        </p:blipFill>
        <p:spPr>
          <a:xfrm>
            <a:off x="4698907" y="5126469"/>
            <a:ext cx="565820" cy="1594572"/>
          </a:xfrm>
          <a:prstGeom prst="rect">
            <a:avLst/>
          </a:prstGeom>
        </p:spPr>
      </p:pic>
      <p:pic>
        <p:nvPicPr>
          <p:cNvPr id="15" name="Picture 14">
            <a:extLst>
              <a:ext uri="{FF2B5EF4-FFF2-40B4-BE49-F238E27FC236}">
                <a16:creationId xmlns:a16="http://schemas.microsoft.com/office/drawing/2014/main" id="{251EB8FE-4A54-BEF2-55A2-CD226666F5C8}"/>
              </a:ext>
            </a:extLst>
          </p:cNvPr>
          <p:cNvPicPr>
            <a:picLocks noChangeAspect="1"/>
          </p:cNvPicPr>
          <p:nvPr/>
        </p:nvPicPr>
        <p:blipFill>
          <a:blip r:embed="rId8"/>
          <a:stretch>
            <a:fillRect/>
          </a:stretch>
        </p:blipFill>
        <p:spPr>
          <a:xfrm>
            <a:off x="6243060" y="136959"/>
            <a:ext cx="5661747" cy="2193941"/>
          </a:xfrm>
          <a:prstGeom prst="rect">
            <a:avLst/>
          </a:prstGeom>
        </p:spPr>
      </p:pic>
      <p:pic>
        <p:nvPicPr>
          <p:cNvPr id="17" name="Picture 16">
            <a:extLst>
              <a:ext uri="{FF2B5EF4-FFF2-40B4-BE49-F238E27FC236}">
                <a16:creationId xmlns:a16="http://schemas.microsoft.com/office/drawing/2014/main" id="{A672A28C-1261-3A24-5C14-0A827055DBF6}"/>
              </a:ext>
            </a:extLst>
          </p:cNvPr>
          <p:cNvPicPr>
            <a:picLocks noChangeAspect="1"/>
          </p:cNvPicPr>
          <p:nvPr/>
        </p:nvPicPr>
        <p:blipFill>
          <a:blip r:embed="rId9"/>
          <a:stretch>
            <a:fillRect/>
          </a:stretch>
        </p:blipFill>
        <p:spPr>
          <a:xfrm>
            <a:off x="10828482" y="643929"/>
            <a:ext cx="513484" cy="1740145"/>
          </a:xfrm>
          <a:prstGeom prst="rect">
            <a:avLst/>
          </a:prstGeom>
        </p:spPr>
      </p:pic>
      <p:pic>
        <p:nvPicPr>
          <p:cNvPr id="19" name="Picture 18">
            <a:extLst>
              <a:ext uri="{FF2B5EF4-FFF2-40B4-BE49-F238E27FC236}">
                <a16:creationId xmlns:a16="http://schemas.microsoft.com/office/drawing/2014/main" id="{4D5F1C46-3772-F95F-6339-7E7E3EF9BC3A}"/>
              </a:ext>
            </a:extLst>
          </p:cNvPr>
          <p:cNvPicPr>
            <a:picLocks noChangeAspect="1"/>
          </p:cNvPicPr>
          <p:nvPr/>
        </p:nvPicPr>
        <p:blipFill>
          <a:blip r:embed="rId10"/>
          <a:stretch>
            <a:fillRect/>
          </a:stretch>
        </p:blipFill>
        <p:spPr>
          <a:xfrm>
            <a:off x="6243060" y="2474748"/>
            <a:ext cx="5661747" cy="2052354"/>
          </a:xfrm>
          <a:prstGeom prst="rect">
            <a:avLst/>
          </a:prstGeom>
        </p:spPr>
      </p:pic>
      <p:pic>
        <p:nvPicPr>
          <p:cNvPr id="21" name="Picture 20">
            <a:extLst>
              <a:ext uri="{FF2B5EF4-FFF2-40B4-BE49-F238E27FC236}">
                <a16:creationId xmlns:a16="http://schemas.microsoft.com/office/drawing/2014/main" id="{B40B0E36-4129-A36D-DFA1-64EA7B7183F1}"/>
              </a:ext>
            </a:extLst>
          </p:cNvPr>
          <p:cNvPicPr>
            <a:picLocks noChangeAspect="1"/>
          </p:cNvPicPr>
          <p:nvPr/>
        </p:nvPicPr>
        <p:blipFill>
          <a:blip r:embed="rId11"/>
          <a:stretch>
            <a:fillRect/>
          </a:stretch>
        </p:blipFill>
        <p:spPr>
          <a:xfrm>
            <a:off x="10828482" y="2891044"/>
            <a:ext cx="513484" cy="1636057"/>
          </a:xfrm>
          <a:prstGeom prst="rect">
            <a:avLst/>
          </a:prstGeom>
        </p:spPr>
      </p:pic>
      <p:pic>
        <p:nvPicPr>
          <p:cNvPr id="23" name="Picture 22">
            <a:extLst>
              <a:ext uri="{FF2B5EF4-FFF2-40B4-BE49-F238E27FC236}">
                <a16:creationId xmlns:a16="http://schemas.microsoft.com/office/drawing/2014/main" id="{E72446A3-A0C9-D983-9314-386073AADA6E}"/>
              </a:ext>
            </a:extLst>
          </p:cNvPr>
          <p:cNvPicPr>
            <a:picLocks noChangeAspect="1"/>
          </p:cNvPicPr>
          <p:nvPr/>
        </p:nvPicPr>
        <p:blipFill>
          <a:blip r:embed="rId12"/>
          <a:stretch>
            <a:fillRect/>
          </a:stretch>
        </p:blipFill>
        <p:spPr>
          <a:xfrm>
            <a:off x="5975927" y="4827968"/>
            <a:ext cx="3306619" cy="1748323"/>
          </a:xfrm>
          <a:prstGeom prst="rect">
            <a:avLst/>
          </a:prstGeom>
        </p:spPr>
      </p:pic>
      <p:pic>
        <p:nvPicPr>
          <p:cNvPr id="25" name="Picture 24">
            <a:extLst>
              <a:ext uri="{FF2B5EF4-FFF2-40B4-BE49-F238E27FC236}">
                <a16:creationId xmlns:a16="http://schemas.microsoft.com/office/drawing/2014/main" id="{2F8EA126-CCB7-5261-EEF9-9A92541D13E9}"/>
              </a:ext>
            </a:extLst>
          </p:cNvPr>
          <p:cNvPicPr>
            <a:picLocks noChangeAspect="1"/>
          </p:cNvPicPr>
          <p:nvPr/>
        </p:nvPicPr>
        <p:blipFill>
          <a:blip r:embed="rId13"/>
          <a:stretch>
            <a:fillRect/>
          </a:stretch>
        </p:blipFill>
        <p:spPr>
          <a:xfrm>
            <a:off x="9411856" y="4901192"/>
            <a:ext cx="2492952" cy="1591972"/>
          </a:xfrm>
          <a:prstGeom prst="rect">
            <a:avLst/>
          </a:prstGeom>
        </p:spPr>
      </p:pic>
    </p:spTree>
    <p:extLst>
      <p:ext uri="{BB962C8B-B14F-4D97-AF65-F5344CB8AC3E}">
        <p14:creationId xmlns:p14="http://schemas.microsoft.com/office/powerpoint/2010/main" val="355086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circle(in)">
                                      <p:cBhvr>
                                        <p:cTn id="26" dur="2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circle(in)">
                                      <p:cBhvr>
                                        <p:cTn id="38" dur="2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randombar(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heel(1)">
                                      <p:cBhvr>
                                        <p:cTn id="53" dur="20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randombar(horizontal)">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circle(in)">
                                      <p:cBhvr>
                                        <p:cTn id="68"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66CFA9-1171-E2EF-49F2-75BB291BA9AF}"/>
              </a:ext>
            </a:extLst>
          </p:cNvPr>
          <p:cNvSpPr txBox="1"/>
          <p:nvPr/>
        </p:nvSpPr>
        <p:spPr>
          <a:xfrm>
            <a:off x="166254" y="152461"/>
            <a:ext cx="6096000" cy="369332"/>
          </a:xfrm>
          <a:prstGeom prst="rect">
            <a:avLst/>
          </a:prstGeom>
          <a:noFill/>
        </p:spPr>
        <p:txBody>
          <a:bodyPr wrap="square">
            <a:spAutoFit/>
          </a:bodyPr>
          <a:lstStyle/>
          <a:p>
            <a:r>
              <a:rPr lang="en-US" b="1" i="0" dirty="0">
                <a:solidFill>
                  <a:srgbClr val="474747"/>
                </a:solidFill>
                <a:effectLst/>
                <a:latin typeface="Heebo" pitchFamily="2" charset="-79"/>
                <a:cs typeface="Heebo" pitchFamily="2" charset="-79"/>
              </a:rPr>
              <a:t>Directed Acyclic Graph (DAG)</a:t>
            </a:r>
          </a:p>
        </p:txBody>
      </p:sp>
      <p:sp>
        <p:nvSpPr>
          <p:cNvPr id="5" name="TextBox 4">
            <a:extLst>
              <a:ext uri="{FF2B5EF4-FFF2-40B4-BE49-F238E27FC236}">
                <a16:creationId xmlns:a16="http://schemas.microsoft.com/office/drawing/2014/main" id="{00FBF470-9346-C859-19A2-B8233FFDAB60}"/>
              </a:ext>
            </a:extLst>
          </p:cNvPr>
          <p:cNvSpPr txBox="1"/>
          <p:nvPr/>
        </p:nvSpPr>
        <p:spPr>
          <a:xfrm>
            <a:off x="166254" y="596635"/>
            <a:ext cx="6096000" cy="4524315"/>
          </a:xfrm>
          <a:prstGeom prst="rect">
            <a:avLst/>
          </a:prstGeom>
          <a:noFill/>
        </p:spPr>
        <p:txBody>
          <a:bodyPr wrap="square">
            <a:spAutoFit/>
          </a:bodyPr>
          <a:lstStyle/>
          <a:p>
            <a:pPr algn="just"/>
            <a:r>
              <a:rPr lang="en-US" sz="1600" b="1" i="0" dirty="0">
                <a:solidFill>
                  <a:srgbClr val="000000"/>
                </a:solidFill>
                <a:effectLst/>
                <a:latin typeface="Heebo" pitchFamily="2" charset="-79"/>
                <a:cs typeface="Heebo" pitchFamily="2" charset="-79"/>
              </a:rPr>
              <a:t>Definition: </a:t>
            </a:r>
            <a:r>
              <a:rPr lang="en-US" sz="1600" b="0" i="0" dirty="0">
                <a:solidFill>
                  <a:srgbClr val="000000"/>
                </a:solidFill>
                <a:effectLst/>
                <a:latin typeface="Nunito" panose="00000500000000000000" pitchFamily="2" charset="0"/>
              </a:rPr>
              <a:t>In computer science and mathematics, a directed acyclic graph (DAG) refers to a directed graph which has no directed cycles.</a:t>
            </a:r>
          </a:p>
          <a:p>
            <a:pPr algn="just"/>
            <a:endParaRPr lang="en-US" sz="1600" b="0" i="0" dirty="0">
              <a:solidFill>
                <a:srgbClr val="000000"/>
              </a:solidFill>
              <a:effectLst/>
              <a:latin typeface="Nunito" panose="00000500000000000000" pitchFamily="2" charset="0"/>
            </a:endParaRPr>
          </a:p>
          <a:p>
            <a:pPr algn="just"/>
            <a:r>
              <a:rPr lang="en-US" sz="1600" b="1" i="0" dirty="0">
                <a:solidFill>
                  <a:srgbClr val="000000"/>
                </a:solidFill>
                <a:effectLst/>
                <a:latin typeface="Heebo" pitchFamily="2" charset="-79"/>
                <a:cs typeface="Heebo" pitchFamily="2" charset="-79"/>
              </a:rPr>
              <a:t>Explanation:</a:t>
            </a:r>
            <a:r>
              <a:rPr lang="en-US" sz="1600" b="0" i="0" dirty="0">
                <a:solidFill>
                  <a:srgbClr val="000000"/>
                </a:solidFill>
                <a:effectLst/>
                <a:latin typeface="Heebo" pitchFamily="2" charset="-79"/>
                <a:cs typeface="Heebo" pitchFamily="2" charset="-79"/>
              </a:rPr>
              <a:t> </a:t>
            </a:r>
            <a:r>
              <a:rPr lang="en-US" sz="1600" b="0" i="0" dirty="0">
                <a:solidFill>
                  <a:srgbClr val="000000"/>
                </a:solidFill>
                <a:effectLst/>
                <a:latin typeface="Nunito" panose="00000500000000000000" pitchFamily="2" charset="0"/>
              </a:rPr>
              <a:t>In graph theory, a graph refers to a set of vertices which are connected by lines called edges. In a directed graph or a digraph, each edge is associated with a direction from a start vertex to an end vertex. If we traverse along the direction of the edges and we find that no closed loops are formed along any path, we say that there are no directed cycles. The graph formed is a directed acyclic graph.</a:t>
            </a:r>
          </a:p>
          <a:p>
            <a:pPr algn="just"/>
            <a:endParaRPr lang="en-US" sz="1600" b="0" i="0" dirty="0">
              <a:solidFill>
                <a:srgbClr val="000000"/>
              </a:solidFill>
              <a:effectLst/>
              <a:latin typeface="Nunito" panose="00000500000000000000" pitchFamily="2" charset="0"/>
            </a:endParaRPr>
          </a:p>
          <a:p>
            <a:pPr algn="just"/>
            <a:r>
              <a:rPr lang="en-US" sz="1600" b="0" i="0" dirty="0">
                <a:solidFill>
                  <a:srgbClr val="000000"/>
                </a:solidFill>
                <a:effectLst/>
                <a:latin typeface="Nunito" panose="00000500000000000000" pitchFamily="2" charset="0"/>
              </a:rPr>
              <a:t>A DAG is always topologically ordered, i.e. for each edge in the graph, the start vertex of the edge occurs earlier in the sequence than the ending vertex of the edge.</a:t>
            </a:r>
          </a:p>
          <a:p>
            <a:pPr algn="just"/>
            <a:r>
              <a:rPr lang="en-US" sz="1600" b="0" i="0" dirty="0">
                <a:solidFill>
                  <a:srgbClr val="000000"/>
                </a:solidFill>
                <a:effectLst/>
                <a:latin typeface="Heebo" pitchFamily="2" charset="-79"/>
                <a:cs typeface="Heebo" pitchFamily="2" charset="-79"/>
              </a:rPr>
              <a:t>Example</a:t>
            </a:r>
          </a:p>
          <a:p>
            <a:pPr algn="just"/>
            <a:br>
              <a:rPr lang="en-US" sz="1600" dirty="0"/>
            </a:br>
            <a:endParaRPr lang="en-US" sz="1600" dirty="0"/>
          </a:p>
        </p:txBody>
      </p:sp>
      <p:pic>
        <p:nvPicPr>
          <p:cNvPr id="7" name="Picture 6">
            <a:extLst>
              <a:ext uri="{FF2B5EF4-FFF2-40B4-BE49-F238E27FC236}">
                <a16:creationId xmlns:a16="http://schemas.microsoft.com/office/drawing/2014/main" id="{99C07FAC-30A5-1065-AF30-69D00BDF9200}"/>
              </a:ext>
            </a:extLst>
          </p:cNvPr>
          <p:cNvPicPr>
            <a:picLocks noChangeAspect="1"/>
          </p:cNvPicPr>
          <p:nvPr/>
        </p:nvPicPr>
        <p:blipFill>
          <a:blip r:embed="rId2"/>
          <a:stretch>
            <a:fillRect/>
          </a:stretch>
        </p:blipFill>
        <p:spPr>
          <a:xfrm>
            <a:off x="1076265" y="4405745"/>
            <a:ext cx="5019735" cy="2373397"/>
          </a:xfrm>
          <a:prstGeom prst="rect">
            <a:avLst/>
          </a:prstGeom>
        </p:spPr>
      </p:pic>
      <p:sp>
        <p:nvSpPr>
          <p:cNvPr id="11" name="TextBox 10">
            <a:extLst>
              <a:ext uri="{FF2B5EF4-FFF2-40B4-BE49-F238E27FC236}">
                <a16:creationId xmlns:a16="http://schemas.microsoft.com/office/drawing/2014/main" id="{25703D95-9B54-8601-4FBF-C6977DA75426}"/>
              </a:ext>
            </a:extLst>
          </p:cNvPr>
          <p:cNvSpPr txBox="1"/>
          <p:nvPr/>
        </p:nvSpPr>
        <p:spPr>
          <a:xfrm>
            <a:off x="6511637" y="521793"/>
            <a:ext cx="5273963" cy="3785652"/>
          </a:xfrm>
          <a:prstGeom prst="rect">
            <a:avLst/>
          </a:prstGeom>
          <a:noFill/>
        </p:spPr>
        <p:txBody>
          <a:bodyPr wrap="square">
            <a:spAutoFit/>
          </a:bodyPr>
          <a:lstStyle/>
          <a:p>
            <a:r>
              <a:rPr lang="en-US" sz="1600" dirty="0">
                <a:solidFill>
                  <a:srgbClr val="000000"/>
                </a:solidFill>
                <a:latin typeface="Nunito" panose="00000500000000000000" pitchFamily="2" charset="0"/>
              </a:rPr>
              <a:t>In the above directed graph, if we find the paths from any node, say u, we will never find a path that come back to u. Hence, this is a DAG.</a:t>
            </a:r>
          </a:p>
          <a:p>
            <a:endParaRPr lang="en-US" sz="1600" dirty="0">
              <a:solidFill>
                <a:srgbClr val="000000"/>
              </a:solidFill>
              <a:latin typeface="Nunito" panose="00000500000000000000" pitchFamily="2" charset="0"/>
            </a:endParaRPr>
          </a:p>
          <a:p>
            <a:r>
              <a:rPr lang="en-US" sz="1600" b="1" dirty="0">
                <a:solidFill>
                  <a:srgbClr val="000000"/>
                </a:solidFill>
                <a:latin typeface="Nunito" panose="00000500000000000000" pitchFamily="2" charset="0"/>
              </a:rPr>
              <a:t>Application Areas:</a:t>
            </a:r>
          </a:p>
          <a:p>
            <a:endParaRPr lang="en-US" sz="1600" dirty="0">
              <a:solidFill>
                <a:srgbClr val="000000"/>
              </a:solidFill>
              <a:latin typeface="Nunito" panose="00000500000000000000" pitchFamily="2" charset="0"/>
            </a:endParaRPr>
          </a:p>
          <a:p>
            <a:r>
              <a:rPr lang="en-US" sz="1600" dirty="0">
                <a:solidFill>
                  <a:srgbClr val="000000"/>
                </a:solidFill>
                <a:latin typeface="Nunito" panose="00000500000000000000" pitchFamily="2" charset="0"/>
              </a:rPr>
              <a:t>Some of the main application areas of DAG are −</a:t>
            </a:r>
          </a:p>
          <a:p>
            <a:endParaRPr lang="en-US" sz="1600" dirty="0">
              <a:solidFill>
                <a:srgbClr val="000000"/>
              </a:solidFill>
              <a:latin typeface="Nunito" panose="00000500000000000000" pitchFamily="2" charset="0"/>
            </a:endParaRPr>
          </a:p>
          <a:p>
            <a:pPr marL="285750" indent="-285750">
              <a:buFont typeface="Wingdings" panose="05000000000000000000" pitchFamily="2" charset="2"/>
              <a:buChar char="Ø"/>
            </a:pPr>
            <a:r>
              <a:rPr lang="en-US" sz="1600" b="1" dirty="0">
                <a:solidFill>
                  <a:srgbClr val="000000"/>
                </a:solidFill>
                <a:latin typeface="Nunito" panose="00000500000000000000" pitchFamily="2" charset="0"/>
              </a:rPr>
              <a:t>Routing in computer networks</a:t>
            </a:r>
          </a:p>
          <a:p>
            <a:pPr marL="285750" indent="-285750">
              <a:buFont typeface="Wingdings" panose="05000000000000000000" pitchFamily="2" charset="2"/>
              <a:buChar char="Ø"/>
            </a:pPr>
            <a:endParaRPr lang="en-US" sz="1600" b="1" dirty="0">
              <a:solidFill>
                <a:srgbClr val="000000"/>
              </a:solidFill>
              <a:latin typeface="Nunito" panose="00000500000000000000" pitchFamily="2" charset="0"/>
            </a:endParaRPr>
          </a:p>
          <a:p>
            <a:pPr marL="285750" indent="-285750">
              <a:buFont typeface="Wingdings" panose="05000000000000000000" pitchFamily="2" charset="2"/>
              <a:buChar char="Ø"/>
            </a:pPr>
            <a:r>
              <a:rPr lang="en-US" sz="1600" b="1" dirty="0">
                <a:solidFill>
                  <a:srgbClr val="000000"/>
                </a:solidFill>
                <a:latin typeface="Nunito" panose="00000500000000000000" pitchFamily="2" charset="0"/>
              </a:rPr>
              <a:t>Job scheduling</a:t>
            </a:r>
          </a:p>
          <a:p>
            <a:pPr marL="285750" indent="-285750">
              <a:buFont typeface="Wingdings" panose="05000000000000000000" pitchFamily="2" charset="2"/>
              <a:buChar char="Ø"/>
            </a:pPr>
            <a:endParaRPr lang="en-US" sz="1600" b="1" dirty="0">
              <a:solidFill>
                <a:srgbClr val="000000"/>
              </a:solidFill>
              <a:latin typeface="Nunito" panose="00000500000000000000" pitchFamily="2" charset="0"/>
            </a:endParaRPr>
          </a:p>
          <a:p>
            <a:pPr marL="285750" indent="-285750">
              <a:buFont typeface="Wingdings" panose="05000000000000000000" pitchFamily="2" charset="2"/>
              <a:buChar char="Ø"/>
            </a:pPr>
            <a:r>
              <a:rPr lang="en-US" sz="1600" b="1">
                <a:solidFill>
                  <a:srgbClr val="000000"/>
                </a:solidFill>
                <a:latin typeface="Nunito" panose="00000500000000000000" pitchFamily="2" charset="0"/>
              </a:rPr>
              <a:t>Data processing</a:t>
            </a:r>
            <a:endParaRPr lang="en-US" sz="1600" b="1" dirty="0">
              <a:solidFill>
                <a:srgbClr val="000000"/>
              </a:solidFill>
              <a:latin typeface="Nunito" panose="00000500000000000000" pitchFamily="2" charset="0"/>
            </a:endParaRPr>
          </a:p>
          <a:p>
            <a:pPr marL="285750" indent="-285750">
              <a:buFont typeface="Wingdings" panose="05000000000000000000" pitchFamily="2" charset="2"/>
              <a:buChar char="Ø"/>
            </a:pPr>
            <a:endParaRPr lang="en-US" sz="1600" b="1" dirty="0">
              <a:solidFill>
                <a:srgbClr val="000000"/>
              </a:solidFill>
              <a:latin typeface="Nunito" panose="00000500000000000000" pitchFamily="2" charset="0"/>
            </a:endParaRPr>
          </a:p>
          <a:p>
            <a:pPr marL="285750" indent="-285750">
              <a:buFont typeface="Wingdings" panose="05000000000000000000" pitchFamily="2" charset="2"/>
              <a:buChar char="Ø"/>
            </a:pPr>
            <a:r>
              <a:rPr lang="en-US" sz="1600" b="1" dirty="0">
                <a:solidFill>
                  <a:srgbClr val="000000"/>
                </a:solidFill>
                <a:latin typeface="Nunito" panose="00000500000000000000" pitchFamily="2" charset="0"/>
              </a:rPr>
              <a:t>Citation graphs</a:t>
            </a:r>
          </a:p>
        </p:txBody>
      </p:sp>
    </p:spTree>
    <p:extLst>
      <p:ext uri="{BB962C8B-B14F-4D97-AF65-F5344CB8AC3E}">
        <p14:creationId xmlns:p14="http://schemas.microsoft.com/office/powerpoint/2010/main" val="16483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 calcmode="lin" valueType="num">
                                      <p:cBhvr additive="base">
                                        <p:cTn id="1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additive="base">
                                        <p:cTn id="22"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9278F8-4084-DCDF-E00C-751FA2365251}"/>
              </a:ext>
            </a:extLst>
          </p:cNvPr>
          <p:cNvSpPr txBox="1"/>
          <p:nvPr/>
        </p:nvSpPr>
        <p:spPr>
          <a:xfrm>
            <a:off x="138544" y="180309"/>
            <a:ext cx="11841019" cy="6247864"/>
          </a:xfrm>
          <a:prstGeom prst="rect">
            <a:avLst/>
          </a:prstGeom>
          <a:noFill/>
        </p:spPr>
        <p:txBody>
          <a:bodyPr wrap="square">
            <a:spAutoFit/>
          </a:bodyPr>
          <a:lstStyle/>
          <a:p>
            <a:pPr algn="l" fontAlgn="base">
              <a:spcBef>
                <a:spcPts val="600"/>
              </a:spcBef>
              <a:spcAft>
                <a:spcPts val="600"/>
              </a:spcAft>
            </a:pPr>
            <a:r>
              <a:rPr lang="en-US" b="1" i="0" u="sng" dirty="0">
                <a:solidFill>
                  <a:srgbClr val="303030"/>
                </a:solidFill>
                <a:effectLst/>
                <a:latin typeface="roboto condensed" panose="02000000000000000000" pitchFamily="2" charset="0"/>
              </a:rPr>
              <a:t>Problem-01</a:t>
            </a:r>
            <a:r>
              <a:rPr lang="en-US" b="1" i="0" dirty="0">
                <a:solidFill>
                  <a:srgbClr val="303030"/>
                </a:solidFill>
                <a:effectLst/>
                <a:latin typeface="roboto condensed" panose="02000000000000000000" pitchFamily="2" charset="0"/>
              </a:rPr>
              <a:t>: </a:t>
            </a:r>
            <a:r>
              <a:rPr lang="en-US" b="0" i="0" dirty="0">
                <a:solidFill>
                  <a:srgbClr val="303030"/>
                </a:solidFill>
                <a:effectLst/>
                <a:latin typeface="Arimo"/>
              </a:rPr>
              <a:t>Consider the following expression and construct a DAG for it- </a:t>
            </a:r>
            <a:r>
              <a:rPr lang="en-US" b="1" i="0" dirty="0">
                <a:solidFill>
                  <a:srgbClr val="303030"/>
                </a:solidFill>
                <a:effectLst/>
                <a:latin typeface="Arimo"/>
              </a:rPr>
              <a:t>( a + b ) x ( a + b + c )</a:t>
            </a:r>
          </a:p>
          <a:p>
            <a:pPr algn="l" fontAlgn="base">
              <a:spcBef>
                <a:spcPts val="600"/>
              </a:spcBef>
              <a:spcAft>
                <a:spcPts val="600"/>
              </a:spcAft>
            </a:pPr>
            <a:r>
              <a:rPr lang="en-US" b="1" i="0" u="sng" dirty="0">
                <a:solidFill>
                  <a:srgbClr val="303030"/>
                </a:solidFill>
                <a:effectLst/>
                <a:latin typeface="roboto condensed" panose="02000000000000000000" pitchFamily="2" charset="0"/>
              </a:rPr>
              <a:t>Solution</a:t>
            </a:r>
            <a:r>
              <a:rPr lang="en-US" b="1" i="0" dirty="0">
                <a:solidFill>
                  <a:srgbClr val="303030"/>
                </a:solidFill>
                <a:effectLst/>
                <a:latin typeface="roboto condensed" panose="02000000000000000000" pitchFamily="2" charset="0"/>
              </a:rPr>
              <a:t>- </a:t>
            </a:r>
            <a:r>
              <a:rPr lang="en-US" b="0" i="0" dirty="0">
                <a:solidFill>
                  <a:srgbClr val="303030"/>
                </a:solidFill>
                <a:effectLst/>
                <a:latin typeface="Arimo"/>
              </a:rPr>
              <a:t>Three Address Code for the given expression is-</a:t>
            </a:r>
          </a:p>
          <a:p>
            <a:pPr algn="l" fontAlgn="base">
              <a:spcBef>
                <a:spcPts val="600"/>
              </a:spcBef>
              <a:spcAft>
                <a:spcPts val="600"/>
              </a:spcAft>
            </a:pPr>
            <a:r>
              <a:rPr lang="en-US" b="0" i="0" dirty="0">
                <a:solidFill>
                  <a:srgbClr val="303030"/>
                </a:solidFill>
                <a:effectLst/>
                <a:latin typeface="Arimo"/>
              </a:rPr>
              <a:t> </a:t>
            </a:r>
          </a:p>
          <a:p>
            <a:pPr algn="l" fontAlgn="base">
              <a:spcBef>
                <a:spcPts val="600"/>
              </a:spcBef>
              <a:spcAft>
                <a:spcPts val="600"/>
              </a:spcAft>
            </a:pPr>
            <a:r>
              <a:rPr lang="en-US" b="0" i="0" dirty="0">
                <a:solidFill>
                  <a:srgbClr val="303030"/>
                </a:solidFill>
                <a:effectLst/>
                <a:latin typeface="Arimo"/>
              </a:rPr>
              <a:t>T1 = a + b</a:t>
            </a:r>
          </a:p>
          <a:p>
            <a:pPr algn="l" fontAlgn="base">
              <a:spcBef>
                <a:spcPts val="600"/>
              </a:spcBef>
              <a:spcAft>
                <a:spcPts val="600"/>
              </a:spcAft>
            </a:pPr>
            <a:r>
              <a:rPr lang="en-US" b="0" i="0" dirty="0">
                <a:solidFill>
                  <a:srgbClr val="303030"/>
                </a:solidFill>
                <a:effectLst/>
                <a:latin typeface="Arimo"/>
              </a:rPr>
              <a:t>T2 = T1 + c</a:t>
            </a:r>
          </a:p>
          <a:p>
            <a:pPr algn="l" fontAlgn="base">
              <a:spcBef>
                <a:spcPts val="600"/>
              </a:spcBef>
              <a:spcAft>
                <a:spcPts val="600"/>
              </a:spcAft>
            </a:pPr>
            <a:r>
              <a:rPr lang="en-US" b="0" i="0" dirty="0">
                <a:solidFill>
                  <a:srgbClr val="303030"/>
                </a:solidFill>
                <a:effectLst/>
                <a:latin typeface="Arimo"/>
              </a:rPr>
              <a:t>T3 = T1 x T2</a:t>
            </a:r>
          </a:p>
          <a:p>
            <a:pPr algn="l" fontAlgn="base">
              <a:spcBef>
                <a:spcPts val="600"/>
              </a:spcBef>
              <a:spcAft>
                <a:spcPts val="600"/>
              </a:spcAft>
            </a:pPr>
            <a:r>
              <a:rPr lang="en-US" b="0" i="0" dirty="0">
                <a:solidFill>
                  <a:srgbClr val="303030"/>
                </a:solidFill>
                <a:effectLst/>
                <a:latin typeface="Arimo"/>
              </a:rPr>
              <a:t> </a:t>
            </a:r>
          </a:p>
          <a:p>
            <a:pPr algn="l" fontAlgn="base">
              <a:spcBef>
                <a:spcPts val="600"/>
              </a:spcBef>
              <a:spcAft>
                <a:spcPts val="600"/>
              </a:spcAft>
            </a:pPr>
            <a:r>
              <a:rPr lang="en-US" b="0" i="0" dirty="0">
                <a:solidFill>
                  <a:srgbClr val="303030"/>
                </a:solidFill>
                <a:effectLst/>
                <a:latin typeface="Arimo"/>
              </a:rPr>
              <a:t>Now, Directed Acyclic Graph is-</a:t>
            </a:r>
          </a:p>
          <a:p>
            <a:pPr fontAlgn="base">
              <a:spcBef>
                <a:spcPts val="600"/>
              </a:spcBef>
              <a:spcAft>
                <a:spcPts val="600"/>
              </a:spcAft>
            </a:pPr>
            <a:endParaRPr lang="en-US" b="1" i="0" u="sng" dirty="0">
              <a:solidFill>
                <a:srgbClr val="303030"/>
              </a:solidFill>
              <a:effectLst/>
              <a:latin typeface="roboto condensed" panose="02000000000000000000" pitchFamily="2" charset="0"/>
            </a:endParaRPr>
          </a:p>
          <a:p>
            <a:pPr fontAlgn="base">
              <a:spcBef>
                <a:spcPts val="600"/>
              </a:spcBef>
              <a:spcAft>
                <a:spcPts val="600"/>
              </a:spcAft>
            </a:pPr>
            <a:r>
              <a:rPr lang="en-US" b="1" i="0" u="sng" dirty="0">
                <a:solidFill>
                  <a:srgbClr val="303030"/>
                </a:solidFill>
                <a:effectLst/>
                <a:latin typeface="roboto condensed" panose="02000000000000000000" pitchFamily="2" charset="0"/>
              </a:rPr>
              <a:t>NOTE</a:t>
            </a:r>
            <a:endParaRPr lang="en-US" b="1" i="0" dirty="0">
              <a:solidFill>
                <a:srgbClr val="303030"/>
              </a:solidFill>
              <a:effectLst/>
              <a:latin typeface="roboto condensed" panose="02000000000000000000" pitchFamily="2" charset="0"/>
            </a:endParaRPr>
          </a:p>
          <a:p>
            <a:pPr fontAlgn="base">
              <a:spcBef>
                <a:spcPts val="600"/>
              </a:spcBef>
              <a:spcAft>
                <a:spcPts val="600"/>
              </a:spcAft>
            </a:pPr>
            <a:r>
              <a:rPr lang="en-US" b="0" i="0" dirty="0">
                <a:solidFill>
                  <a:srgbClr val="303030"/>
                </a:solidFill>
                <a:effectLst/>
                <a:latin typeface="Arimo"/>
              </a:rPr>
              <a:t>From the constructed DAG, we observe-</a:t>
            </a:r>
          </a:p>
          <a:p>
            <a:pPr fontAlgn="base">
              <a:spcBef>
                <a:spcPts val="600"/>
              </a:spcBef>
              <a:spcAft>
                <a:spcPts val="600"/>
              </a:spcAft>
              <a:buFont typeface="Arial" panose="020B0604020202020204" pitchFamily="34" charset="0"/>
              <a:buChar char="•"/>
            </a:pPr>
            <a:r>
              <a:rPr lang="en-US" b="0" i="0" dirty="0">
                <a:solidFill>
                  <a:srgbClr val="303030"/>
                </a:solidFill>
                <a:effectLst/>
                <a:latin typeface="Arimo"/>
              </a:rPr>
              <a:t>The common sub-expression (</a:t>
            </a:r>
            <a:r>
              <a:rPr lang="en-US" b="0" i="0" dirty="0" err="1">
                <a:solidFill>
                  <a:srgbClr val="303030"/>
                </a:solidFill>
                <a:effectLst/>
                <a:latin typeface="Arimo"/>
              </a:rPr>
              <a:t>a+b</a:t>
            </a:r>
            <a:r>
              <a:rPr lang="en-US" b="0" i="0" dirty="0">
                <a:solidFill>
                  <a:srgbClr val="303030"/>
                </a:solidFill>
                <a:effectLst/>
                <a:latin typeface="Arimo"/>
              </a:rPr>
              <a:t>) has been expressed into a single node in the DAG.</a:t>
            </a:r>
          </a:p>
          <a:p>
            <a:pPr fontAlgn="base">
              <a:spcBef>
                <a:spcPts val="600"/>
              </a:spcBef>
              <a:spcAft>
                <a:spcPts val="600"/>
              </a:spcAft>
              <a:buFont typeface="Arial" panose="020B0604020202020204" pitchFamily="34" charset="0"/>
              <a:buChar char="•"/>
            </a:pPr>
            <a:r>
              <a:rPr lang="en-US" b="0" i="0" dirty="0">
                <a:solidFill>
                  <a:srgbClr val="303030"/>
                </a:solidFill>
                <a:effectLst/>
                <a:latin typeface="Arimo"/>
              </a:rPr>
              <a:t>The computation is carried out only once and stored in the identifier T1 and reused later.</a:t>
            </a:r>
          </a:p>
          <a:p>
            <a:pPr fontAlgn="base">
              <a:spcBef>
                <a:spcPts val="600"/>
              </a:spcBef>
              <a:spcAft>
                <a:spcPts val="600"/>
              </a:spcAft>
            </a:pPr>
            <a:r>
              <a:rPr lang="en-US" b="0" i="0" dirty="0">
                <a:solidFill>
                  <a:srgbClr val="303030"/>
                </a:solidFill>
                <a:effectLst/>
                <a:latin typeface="Arimo"/>
              </a:rPr>
              <a:t>This illustrates how the construction scheme of a DAG identifies the common sub-expression and helps in eliminating its re-computation later.</a:t>
            </a:r>
            <a:endParaRPr lang="en-US" b="1" i="0" dirty="0">
              <a:solidFill>
                <a:srgbClr val="303030"/>
              </a:solidFill>
              <a:effectLst/>
              <a:latin typeface="Arimo"/>
            </a:endParaRPr>
          </a:p>
        </p:txBody>
      </p:sp>
      <p:pic>
        <p:nvPicPr>
          <p:cNvPr id="5" name="Picture 4">
            <a:extLst>
              <a:ext uri="{FF2B5EF4-FFF2-40B4-BE49-F238E27FC236}">
                <a16:creationId xmlns:a16="http://schemas.microsoft.com/office/drawing/2014/main" id="{421DB555-9AD8-F492-D530-09A4EECF902F}"/>
              </a:ext>
            </a:extLst>
          </p:cNvPr>
          <p:cNvPicPr>
            <a:picLocks noChangeAspect="1"/>
          </p:cNvPicPr>
          <p:nvPr/>
        </p:nvPicPr>
        <p:blipFill>
          <a:blip r:embed="rId2"/>
          <a:stretch>
            <a:fillRect/>
          </a:stretch>
        </p:blipFill>
        <p:spPr>
          <a:xfrm>
            <a:off x="6346537" y="1324265"/>
            <a:ext cx="3933535" cy="3164608"/>
          </a:xfrm>
          <a:prstGeom prst="rect">
            <a:avLst/>
          </a:prstGeom>
        </p:spPr>
      </p:pic>
    </p:spTree>
    <p:extLst>
      <p:ext uri="{BB962C8B-B14F-4D97-AF65-F5344CB8AC3E}">
        <p14:creationId xmlns:p14="http://schemas.microsoft.com/office/powerpoint/2010/main" val="323030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anim calcmode="lin" valueType="num">
                                      <p:cBhvr>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anim calcmode="lin" valueType="num">
                                      <p:cBhvr additive="base">
                                        <p:cTn id="6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idx="1"/>
          </p:nvPr>
        </p:nvSpPr>
        <p:spPr bwMode="auto">
          <a:xfrm>
            <a:off x="504609" y="2451597"/>
            <a:ext cx="11182782" cy="4016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50000"/>
              </a:lnSpc>
              <a:buNone/>
            </a:pPr>
            <a:r>
              <a:rPr lang="en-US" sz="1600" b="1" cap="all" dirty="0"/>
              <a:t>Single-Source Shortest Path problem / </a:t>
            </a:r>
            <a:r>
              <a:rPr lang="en-US" sz="1600" b="1" cap="all" dirty="0" err="1"/>
              <a:t>dijkstra’s</a:t>
            </a:r>
            <a:r>
              <a:rPr lang="en-US" sz="1600" b="1" cap="all" dirty="0"/>
              <a:t> algorithm</a:t>
            </a:r>
            <a:endParaRPr lang="en-US" sz="1600" b="1" dirty="0"/>
          </a:p>
          <a:p>
            <a:pPr lvl="0">
              <a:lnSpc>
                <a:spcPct val="150000"/>
              </a:lnSpc>
            </a:pPr>
            <a:r>
              <a:rPr lang="en-US" sz="1600" b="1" dirty="0"/>
              <a:t>Input</a:t>
            </a:r>
            <a:r>
              <a:rPr lang="en-US" sz="1600" dirty="0"/>
              <a:t>: a weighted connected graph G=(V,E), and a nodes designated as a source node. The weights are represented by the 2D array (matrix) W[1:n,1:n], where W[</a:t>
            </a:r>
            <a:r>
              <a:rPr lang="en-US" sz="1600" dirty="0" err="1"/>
              <a:t>i,j</a:t>
            </a:r>
            <a:r>
              <a:rPr lang="en-US" sz="1600" dirty="0"/>
              <a:t>] is the weight of edge (</a:t>
            </a:r>
            <a:r>
              <a:rPr lang="en-US" sz="1600" dirty="0" err="1"/>
              <a:t>i,j</a:t>
            </a:r>
            <a:r>
              <a:rPr lang="en-US" sz="1600" dirty="0"/>
              <a:t>). If (</a:t>
            </a:r>
            <a:r>
              <a:rPr lang="en-US" sz="1600" dirty="0" err="1"/>
              <a:t>i,j</a:t>
            </a:r>
            <a:r>
              <a:rPr lang="en-US" sz="1600" dirty="0"/>
              <a:t>) is not an edge, W[</a:t>
            </a:r>
            <a:r>
              <a:rPr lang="en-US" sz="1600" dirty="0" err="1"/>
              <a:t>i,j</a:t>
            </a:r>
            <a:r>
              <a:rPr lang="en-US" sz="1600" dirty="0"/>
              <a:t>]=infinity Note: W[</a:t>
            </a:r>
            <a:r>
              <a:rPr lang="en-US" sz="1600" dirty="0" err="1"/>
              <a:t>i.i</a:t>
            </a:r>
            <a:r>
              <a:rPr lang="en-US" sz="1600" dirty="0"/>
              <a:t>]=0 for all </a:t>
            </a:r>
            <a:r>
              <a:rPr lang="en-US" sz="1600" dirty="0" err="1"/>
              <a:t>i</a:t>
            </a:r>
            <a:r>
              <a:rPr lang="en-US" sz="1600" dirty="0"/>
              <a:t>. </a:t>
            </a:r>
          </a:p>
          <a:p>
            <a:pPr lvl="0">
              <a:lnSpc>
                <a:spcPct val="150000"/>
              </a:lnSpc>
            </a:pPr>
            <a:r>
              <a:rPr lang="en-US" sz="1600" b="1" dirty="0"/>
              <a:t>Problem:</a:t>
            </a:r>
            <a:r>
              <a:rPr lang="en-US" sz="1600" dirty="0"/>
              <a:t> Find the distance between s and every node in the graph. </a:t>
            </a:r>
          </a:p>
          <a:p>
            <a:pPr lvl="0">
              <a:lnSpc>
                <a:spcPct val="150000"/>
              </a:lnSpc>
            </a:pPr>
            <a:r>
              <a:rPr lang="en-US" sz="1600" dirty="0"/>
              <a:t>Let Y be a set, initially contain the single source node s. </a:t>
            </a:r>
          </a:p>
          <a:p>
            <a:pPr lvl="0">
              <a:lnSpc>
                <a:spcPct val="150000"/>
              </a:lnSpc>
            </a:pPr>
            <a:r>
              <a:rPr lang="en-US" sz="1600" b="1" dirty="0"/>
              <a:t>Definition</a:t>
            </a:r>
            <a:r>
              <a:rPr lang="en-US" sz="1600" dirty="0"/>
              <a:t>: A path from s to a node x outside Y is called special if every intermediary node on the path belongs to Y. </a:t>
            </a:r>
          </a:p>
          <a:p>
            <a:pPr lvl="0">
              <a:lnSpc>
                <a:spcPct val="150000"/>
              </a:lnSpc>
            </a:pPr>
            <a:r>
              <a:rPr lang="en-US" sz="1600" dirty="0"/>
              <a:t>Let DIST[1:n] be a real array where </a:t>
            </a:r>
          </a:p>
          <a:p>
            <a:pPr>
              <a:lnSpc>
                <a:spcPct val="150000"/>
              </a:lnSpc>
            </a:pPr>
            <a:r>
              <a:rPr lang="en-US" sz="1600" dirty="0"/>
              <a:t>DIST[</a:t>
            </a:r>
            <a:r>
              <a:rPr lang="en-US" sz="1600" dirty="0" err="1"/>
              <a:t>i</a:t>
            </a:r>
            <a:r>
              <a:rPr lang="en-US" sz="1600" dirty="0"/>
              <a:t>]=the length of the shortest special path from s to </a:t>
            </a:r>
            <a:r>
              <a:rPr lang="en-US" sz="1600" dirty="0" err="1"/>
              <a:t>i</a:t>
            </a:r>
            <a:endParaRPr lang="en-US" sz="1600" dirty="0"/>
          </a:p>
          <a:p>
            <a:pPr lvl="0">
              <a:lnSpc>
                <a:spcPct val="150000"/>
              </a:lnSpc>
            </a:pPr>
            <a:r>
              <a:rPr lang="en-US" sz="1600" dirty="0"/>
              <a:t>Greedy selection policy: choose from all the nodes still outside Y the node of minimum DIST value, and add it to Y. </a:t>
            </a:r>
          </a:p>
          <a:p>
            <a:pPr lvl="0">
              <a:lnSpc>
                <a:spcPct val="150000"/>
              </a:lnSpc>
            </a:pPr>
            <a:r>
              <a:rPr lang="en-US" sz="1600" dirty="0"/>
              <a:t>The claim, which will proved later, is that every node in Y has is DIST value equal to the distance from it to s. </a:t>
            </a:r>
          </a:p>
        </p:txBody>
      </p:sp>
      <p:sp>
        <p:nvSpPr>
          <p:cNvPr id="7" name="TextBox 6">
            <a:extLst>
              <a:ext uri="{FF2B5EF4-FFF2-40B4-BE49-F238E27FC236}">
                <a16:creationId xmlns:a16="http://schemas.microsoft.com/office/drawing/2014/main" id="{23B7E4C0-B5C4-1940-5E0C-85BA963273A3}"/>
              </a:ext>
            </a:extLst>
          </p:cNvPr>
          <p:cNvSpPr txBox="1"/>
          <p:nvPr/>
        </p:nvSpPr>
        <p:spPr>
          <a:xfrm>
            <a:off x="387928" y="195442"/>
            <a:ext cx="11545454" cy="2031325"/>
          </a:xfrm>
          <a:prstGeom prst="rect">
            <a:avLst/>
          </a:prstGeom>
          <a:noFill/>
        </p:spPr>
        <p:txBody>
          <a:bodyPr wrap="square">
            <a:spAutoFit/>
          </a:bodyPr>
          <a:lstStyle/>
          <a:p>
            <a:r>
              <a:rPr lang="en-US" b="1" dirty="0"/>
              <a:t>Shortest Path Algorithms:</a:t>
            </a:r>
            <a:r>
              <a:rPr lang="en-US" dirty="0"/>
              <a:t> The shortest path problem is about finding a path between 2 vertices in a graph such that the total sum of the edges weights is minimum. This problem could be solved easily using (BFS) if all edge weights were (1), but here weights can take any value. Three different algorithms are discussed below depending on the use-case.</a:t>
            </a:r>
          </a:p>
          <a:p>
            <a:endParaRPr lang="en-US" dirty="0"/>
          </a:p>
          <a:p>
            <a:pPr marL="1657350" lvl="3" indent="-285750">
              <a:buFont typeface="Wingdings" panose="05000000000000000000" pitchFamily="2" charset="2"/>
              <a:buChar char="Ø"/>
            </a:pPr>
            <a:r>
              <a:rPr lang="en-US" b="1" dirty="0"/>
              <a:t>Dijkstra's Algorithm</a:t>
            </a:r>
          </a:p>
          <a:p>
            <a:pPr marL="1657350" lvl="3" indent="-285750">
              <a:buFont typeface="Wingdings" panose="05000000000000000000" pitchFamily="2" charset="2"/>
              <a:buChar char="Ø"/>
            </a:pPr>
            <a:r>
              <a:rPr lang="en-US" b="1" dirty="0"/>
              <a:t>Bellman Ford's Algorithm </a:t>
            </a:r>
          </a:p>
          <a:p>
            <a:pPr marL="1657350" lvl="3" indent="-285750">
              <a:buFont typeface="Wingdings" panose="05000000000000000000" pitchFamily="2" charset="2"/>
              <a:buChar char="Ø"/>
            </a:pPr>
            <a:r>
              <a:rPr lang="en-US" b="1" dirty="0"/>
              <a:t>Floyd </a:t>
            </a:r>
            <a:r>
              <a:rPr lang="en-US" b="1" dirty="0" err="1"/>
              <a:t>Warshall's</a:t>
            </a:r>
            <a:r>
              <a:rPr lang="en-US" b="1" dirty="0"/>
              <a:t> Algorithm</a:t>
            </a:r>
          </a:p>
        </p:txBody>
      </p:sp>
    </p:spTree>
    <p:extLst>
      <p:ext uri="{BB962C8B-B14F-4D97-AF65-F5344CB8AC3E}">
        <p14:creationId xmlns:p14="http://schemas.microsoft.com/office/powerpoint/2010/main" val="10229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barn(inVertical)">
                                      <p:cBhvr>
                                        <p:cTn id="14" dur="500"/>
                                        <p:tgtEl>
                                          <p:spTgt spid="7">
                                            <p:txEl>
                                              <p:pRg st="2" end="2"/>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barn(inVertical)">
                                      <p:cBhvr>
                                        <p:cTn id="17" dur="500"/>
                                        <p:tgtEl>
                                          <p:spTgt spid="7">
                                            <p:txEl>
                                              <p:pRg st="3" end="3"/>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barn(inVertical)">
                                      <p:cBhvr>
                                        <p:cTn id="20" dur="500"/>
                                        <p:tgtEl>
                                          <p:spTgt spid="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 calcmode="lin" valueType="num">
                                      <p:cBhvr additive="base">
                                        <p:cTn id="3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 calcmode="lin" valueType="num">
                                      <p:cBhvr additive="base">
                                        <p:cTn id="3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anim calcmode="lin" valueType="num">
                                      <p:cBhvr additive="base">
                                        <p:cTn id="4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4" end="4"/>
                                            </p:txEl>
                                          </p:spTgt>
                                        </p:tgtEl>
                                        <p:attrNameLst>
                                          <p:attrName>style.visibility</p:attrName>
                                        </p:attrNameLst>
                                      </p:cBhvr>
                                      <p:to>
                                        <p:strVal val="visible"/>
                                      </p:to>
                                    </p:set>
                                    <p:anim calcmode="lin" valueType="num">
                                      <p:cBhvr additive="base">
                                        <p:cTn id="4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5" end="5"/>
                                            </p:txEl>
                                          </p:spTgt>
                                        </p:tgtEl>
                                        <p:attrNameLst>
                                          <p:attrName>style.visibility</p:attrName>
                                        </p:attrNameLst>
                                      </p:cBhvr>
                                      <p:to>
                                        <p:strVal val="visible"/>
                                      </p:to>
                                    </p:set>
                                    <p:anim calcmode="lin" valueType="num">
                                      <p:cBhvr additive="base">
                                        <p:cTn id="5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6" end="6"/>
                                            </p:txEl>
                                          </p:spTgt>
                                        </p:tgtEl>
                                        <p:attrNameLst>
                                          <p:attrName>style.visibility</p:attrName>
                                        </p:attrNameLst>
                                      </p:cBhvr>
                                      <p:to>
                                        <p:strVal val="visible"/>
                                      </p:to>
                                    </p:set>
                                    <p:anim calcmode="lin" valueType="num">
                                      <p:cBhvr additive="base">
                                        <p:cTn id="6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7" end="7"/>
                                            </p:txEl>
                                          </p:spTgt>
                                        </p:tgtEl>
                                        <p:attrNameLst>
                                          <p:attrName>style.visibility</p:attrName>
                                        </p:attrNameLst>
                                      </p:cBhvr>
                                      <p:to>
                                        <p:strVal val="visible"/>
                                      </p:to>
                                    </p:set>
                                    <p:anim calcmode="lin" valueType="num">
                                      <p:cBhvr additive="base">
                                        <p:cTn id="6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8" end="8"/>
                                            </p:txEl>
                                          </p:spTgt>
                                        </p:tgtEl>
                                        <p:attrNameLst>
                                          <p:attrName>style.visibility</p:attrName>
                                        </p:attrNameLst>
                                      </p:cBhvr>
                                      <p:to>
                                        <p:strVal val="visible"/>
                                      </p:to>
                                    </p:set>
                                    <p:anim calcmode="lin" valueType="num">
                                      <p:cBhvr additive="base">
                                        <p:cTn id="7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idx="1"/>
          </p:nvPr>
        </p:nvSpPr>
        <p:spPr bwMode="auto">
          <a:xfrm>
            <a:off x="262383" y="143485"/>
            <a:ext cx="11744889" cy="65710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sz="1400" dirty="0"/>
              <a:t>The SSSP algorithm: </a:t>
            </a:r>
          </a:p>
          <a:p>
            <a:pPr marL="0" lvl="0" indent="0">
              <a:lnSpc>
                <a:spcPct val="100000"/>
              </a:lnSpc>
              <a:buNone/>
            </a:pPr>
            <a:endParaRPr lang="en-US" sz="1400" dirty="0"/>
          </a:p>
          <a:p>
            <a:pPr marL="0" lvl="0" indent="0">
              <a:lnSpc>
                <a:spcPct val="100000"/>
              </a:lnSpc>
              <a:buNone/>
            </a:pPr>
            <a:r>
              <a:rPr lang="en-US" sz="1400" b="1" dirty="0"/>
              <a:t>Procedure SSSP(in W[1:n,1:n], s; out DIST[1:n]);</a:t>
            </a:r>
          </a:p>
          <a:p>
            <a:pPr marL="0" lvl="0" indent="0">
              <a:lnSpc>
                <a:spcPct val="100000"/>
              </a:lnSpc>
              <a:buNone/>
            </a:pPr>
            <a:r>
              <a:rPr lang="en-US" sz="1400" b="1" dirty="0"/>
              <a:t>begin</a:t>
            </a:r>
          </a:p>
          <a:p>
            <a:pPr marL="0" lvl="0" indent="0">
              <a:lnSpc>
                <a:spcPct val="100000"/>
              </a:lnSpc>
              <a:buNone/>
            </a:pPr>
            <a:r>
              <a:rPr lang="en-US" sz="1400" b="1" dirty="0"/>
              <a:t>   for </a:t>
            </a:r>
            <a:r>
              <a:rPr lang="en-US" sz="1400" b="1" dirty="0" err="1"/>
              <a:t>i</a:t>
            </a:r>
            <a:r>
              <a:rPr lang="en-US" sz="1400" b="1" dirty="0"/>
              <a:t> =1 to n do</a:t>
            </a:r>
          </a:p>
          <a:p>
            <a:pPr marL="0" lvl="0" indent="0">
              <a:lnSpc>
                <a:spcPct val="100000"/>
              </a:lnSpc>
              <a:buNone/>
            </a:pPr>
            <a:r>
              <a:rPr lang="en-US" sz="1400" b="1" dirty="0"/>
              <a:t>	DIST[</a:t>
            </a:r>
            <a:r>
              <a:rPr lang="en-US" sz="1400" b="1" dirty="0" err="1"/>
              <a:t>i</a:t>
            </a:r>
            <a:r>
              <a:rPr lang="en-US" sz="1400" b="1" dirty="0"/>
              <a:t>] := W[</a:t>
            </a:r>
            <a:r>
              <a:rPr lang="en-US" sz="1400" b="1" dirty="0" err="1"/>
              <a:t>s,i</a:t>
            </a:r>
            <a:r>
              <a:rPr lang="en-US" sz="1400" b="1" dirty="0"/>
              <a:t>];</a:t>
            </a:r>
          </a:p>
          <a:p>
            <a:pPr marL="0" lvl="0" indent="0">
              <a:lnSpc>
                <a:spcPct val="100000"/>
              </a:lnSpc>
              <a:buNone/>
            </a:pPr>
            <a:r>
              <a:rPr lang="en-US" sz="1400" b="1" dirty="0"/>
              <a:t>   </a:t>
            </a:r>
            <a:r>
              <a:rPr lang="en-US" sz="1400" b="1" dirty="0" err="1"/>
              <a:t>endfor</a:t>
            </a:r>
            <a:endParaRPr lang="en-US" sz="1400" b="1" dirty="0"/>
          </a:p>
          <a:p>
            <a:pPr marL="0" lvl="0" indent="0">
              <a:lnSpc>
                <a:spcPct val="100000"/>
              </a:lnSpc>
              <a:buNone/>
            </a:pPr>
            <a:r>
              <a:rPr lang="en-US" sz="1400" b="1" dirty="0"/>
              <a:t>   /* implement Y is Boolean array Y[1:n] */</a:t>
            </a:r>
          </a:p>
          <a:p>
            <a:pPr marL="0" lvl="0" indent="0">
              <a:lnSpc>
                <a:spcPct val="100000"/>
              </a:lnSpc>
              <a:buNone/>
            </a:pPr>
            <a:r>
              <a:rPr lang="en-US" sz="1400" b="1" dirty="0"/>
              <a:t>   /* Y[</a:t>
            </a:r>
            <a:r>
              <a:rPr lang="en-US" sz="1400" b="1" dirty="0" err="1"/>
              <a:t>i</a:t>
            </a:r>
            <a:r>
              <a:rPr lang="en-US" sz="1400" b="1" dirty="0"/>
              <a:t>]= 1 if </a:t>
            </a:r>
            <a:r>
              <a:rPr lang="en-US" sz="1400" b="1" dirty="0" err="1"/>
              <a:t>i</a:t>
            </a:r>
            <a:r>
              <a:rPr lang="en-US" sz="1400" b="1" dirty="0"/>
              <a:t> belong to set Y, 0 otherwise */</a:t>
            </a:r>
          </a:p>
          <a:p>
            <a:pPr marL="0" lvl="0" indent="0">
              <a:lnSpc>
                <a:spcPct val="100000"/>
              </a:lnSpc>
              <a:buNone/>
            </a:pPr>
            <a:r>
              <a:rPr lang="en-US" sz="1400" b="1" dirty="0"/>
              <a:t>      Boolean Y[1:n]; /* initialized to 0*/</a:t>
            </a:r>
          </a:p>
          <a:p>
            <a:pPr marL="0" lvl="0" indent="0">
              <a:lnSpc>
                <a:spcPct val="100000"/>
              </a:lnSpc>
              <a:buNone/>
            </a:pPr>
            <a:r>
              <a:rPr lang="en-US" sz="1400" b="1" dirty="0"/>
              <a:t>      Y[s] := 1;	/* add s to set Y */</a:t>
            </a:r>
          </a:p>
          <a:p>
            <a:pPr marL="0" lvl="0" indent="0">
              <a:lnSpc>
                <a:spcPct val="100000"/>
              </a:lnSpc>
              <a:buNone/>
            </a:pPr>
            <a:r>
              <a:rPr lang="en-US" sz="1400" b="1" dirty="0"/>
              <a:t>      for num =2 to n-1 do</a:t>
            </a:r>
          </a:p>
          <a:p>
            <a:pPr marL="0" lvl="0" indent="0">
              <a:lnSpc>
                <a:spcPct val="100000"/>
              </a:lnSpc>
              <a:buNone/>
            </a:pPr>
            <a:r>
              <a:rPr lang="en-US" sz="1400" b="1" dirty="0"/>
              <a:t>      choose a node u from out of Y such that</a:t>
            </a:r>
          </a:p>
          <a:p>
            <a:pPr marL="0" lvl="0" indent="0">
              <a:lnSpc>
                <a:spcPct val="100000"/>
              </a:lnSpc>
              <a:buNone/>
            </a:pPr>
            <a:r>
              <a:rPr lang="en-US" sz="1400" b="1" dirty="0"/>
              <a:t>	   DIST[u] = min{DIST[</a:t>
            </a:r>
            <a:r>
              <a:rPr lang="en-US" sz="1400" b="1" dirty="0" err="1"/>
              <a:t>i</a:t>
            </a:r>
            <a:r>
              <a:rPr lang="en-US" sz="1400" b="1" dirty="0"/>
              <a:t>] | Y[</a:t>
            </a:r>
            <a:r>
              <a:rPr lang="en-US" sz="1400" b="1" dirty="0" err="1"/>
              <a:t>i</a:t>
            </a:r>
            <a:r>
              <a:rPr lang="en-US" sz="1400" b="1" dirty="0"/>
              <a:t>] = 0};</a:t>
            </a:r>
          </a:p>
          <a:p>
            <a:pPr marL="0" lvl="0" indent="0">
              <a:lnSpc>
                <a:spcPct val="100000"/>
              </a:lnSpc>
              <a:buNone/>
            </a:pPr>
            <a:r>
              <a:rPr lang="en-US" sz="1400" b="1" dirty="0"/>
              <a:t>      Y[u] := 1; /* Add u to Y;*/</a:t>
            </a:r>
          </a:p>
          <a:p>
            <a:pPr marL="0" lvl="0" indent="0">
              <a:lnSpc>
                <a:spcPct val="100000"/>
              </a:lnSpc>
              <a:buNone/>
            </a:pPr>
            <a:r>
              <a:rPr lang="en-US" sz="1400" b="1" dirty="0"/>
              <a:t>      /*update the DIST values of the other nodes*/</a:t>
            </a:r>
          </a:p>
          <a:p>
            <a:pPr marL="0" lvl="0" indent="0">
              <a:lnSpc>
                <a:spcPct val="100000"/>
              </a:lnSpc>
              <a:buNone/>
            </a:pPr>
            <a:r>
              <a:rPr lang="en-US" sz="1400" b="1" dirty="0"/>
              <a:t>      for all node w  where Y[w] = 0 do</a:t>
            </a:r>
          </a:p>
          <a:p>
            <a:pPr marL="0" lvl="0" indent="0">
              <a:lnSpc>
                <a:spcPct val="100000"/>
              </a:lnSpc>
              <a:buNone/>
            </a:pPr>
            <a:r>
              <a:rPr lang="en-US" sz="1400" b="1" dirty="0"/>
              <a:t>	   DIST[w]= min(DIST[w],DIST[u]+W[</a:t>
            </a:r>
            <a:r>
              <a:rPr lang="en-US" sz="1400" b="1" dirty="0" err="1"/>
              <a:t>u,w</a:t>
            </a:r>
            <a:r>
              <a:rPr lang="en-US" sz="1400" b="1" dirty="0"/>
              <a:t>]);</a:t>
            </a:r>
          </a:p>
          <a:p>
            <a:pPr marL="0" lvl="0" indent="0">
              <a:lnSpc>
                <a:spcPct val="100000"/>
              </a:lnSpc>
              <a:buNone/>
            </a:pPr>
            <a:r>
              <a:rPr lang="en-US" sz="1400" b="1" dirty="0"/>
              <a:t>      </a:t>
            </a:r>
            <a:r>
              <a:rPr lang="en-US" sz="1400" b="1" dirty="0" err="1"/>
              <a:t>endfor</a:t>
            </a:r>
            <a:endParaRPr lang="en-US" sz="1400" b="1" dirty="0"/>
          </a:p>
          <a:p>
            <a:pPr marL="0" lvl="0" indent="0">
              <a:lnSpc>
                <a:spcPct val="100000"/>
              </a:lnSpc>
              <a:buNone/>
            </a:pPr>
            <a:r>
              <a:rPr lang="en-US" sz="1400" b="1" dirty="0"/>
              <a:t>   </a:t>
            </a:r>
            <a:r>
              <a:rPr lang="en-US" sz="1400" b="1" dirty="0" err="1"/>
              <a:t>endfor</a:t>
            </a:r>
            <a:endParaRPr lang="en-US" sz="1400" b="1" dirty="0"/>
          </a:p>
          <a:p>
            <a:pPr marL="0" lvl="0" indent="0">
              <a:lnSpc>
                <a:spcPct val="100000"/>
              </a:lnSpc>
              <a:buNone/>
            </a:pPr>
            <a:r>
              <a:rPr lang="en-US" sz="1400" b="1" dirty="0"/>
              <a:t>end</a:t>
            </a:r>
          </a:p>
          <a:p>
            <a:pPr marL="0" lvl="0" indent="0">
              <a:lnSpc>
                <a:spcPct val="100000"/>
              </a:lnSpc>
              <a:buNone/>
            </a:pPr>
            <a:endParaRPr lang="en-US" sz="1400" dirty="0"/>
          </a:p>
          <a:p>
            <a:pPr marL="0" lvl="0" indent="0" algn="just">
              <a:lnSpc>
                <a:spcPct val="150000"/>
              </a:lnSpc>
              <a:buNone/>
            </a:pPr>
            <a:r>
              <a:rPr lang="en-US" sz="1400" b="1" dirty="0"/>
              <a:t>Time Complexity of the SSSP algorithm: </a:t>
            </a:r>
          </a:p>
          <a:p>
            <a:pPr marL="285750" lvl="0" indent="-285750" algn="just">
              <a:lnSpc>
                <a:spcPct val="150000"/>
              </a:lnSpc>
            </a:pPr>
            <a:r>
              <a:rPr lang="en-US" sz="1400" dirty="0"/>
              <a:t>the 1st for-loop clearly takes O(n) time </a:t>
            </a:r>
          </a:p>
          <a:p>
            <a:pPr marL="285750" lvl="0" indent="-285750" algn="just">
              <a:lnSpc>
                <a:spcPct val="150000"/>
              </a:lnSpc>
            </a:pPr>
            <a:r>
              <a:rPr lang="en-US" sz="1400" dirty="0"/>
              <a:t>Choosing u takes O(n) time, because it involves finding a minimum in an array. </a:t>
            </a:r>
          </a:p>
          <a:p>
            <a:pPr marL="285750" lvl="0" indent="-285750" algn="just">
              <a:lnSpc>
                <a:spcPct val="150000"/>
              </a:lnSpc>
            </a:pPr>
            <a:r>
              <a:rPr lang="en-US" sz="1400" dirty="0"/>
              <a:t>The innermost for-loop for updating DIST has a constant-time body, and iterates at most n times, thus takes O(n) time. </a:t>
            </a:r>
          </a:p>
          <a:p>
            <a:pPr marL="285750" lvl="0" indent="-285750" algn="just">
              <a:lnSpc>
                <a:spcPct val="150000"/>
              </a:lnSpc>
            </a:pPr>
            <a:r>
              <a:rPr lang="en-US" sz="1400" dirty="0"/>
              <a:t>Therefore, the for-loop iterating over num takes O(n*n) time thus, </a:t>
            </a:r>
            <a:r>
              <a:rPr lang="en-US" sz="1400" dirty="0" err="1"/>
              <a:t>SSSp</a:t>
            </a:r>
            <a:r>
              <a:rPr lang="en-US" sz="1400" dirty="0"/>
              <a:t> takes O(n^2) time. </a:t>
            </a:r>
          </a:p>
          <a:p>
            <a:pPr marL="0" lvl="0" indent="0">
              <a:lnSpc>
                <a:spcPct val="100000"/>
              </a:lnSpc>
              <a:buNone/>
            </a:pPr>
            <a:endParaRPr lang="en-US" sz="1400" dirty="0"/>
          </a:p>
        </p:txBody>
      </p:sp>
      <p:pic>
        <p:nvPicPr>
          <p:cNvPr id="6" name="Picture 5">
            <a:extLst>
              <a:ext uri="{FF2B5EF4-FFF2-40B4-BE49-F238E27FC236}">
                <a16:creationId xmlns:a16="http://schemas.microsoft.com/office/drawing/2014/main" id="{70B80B62-0B70-8B41-85EE-963A16B4977C}"/>
              </a:ext>
            </a:extLst>
          </p:cNvPr>
          <p:cNvPicPr>
            <a:picLocks noChangeAspect="1"/>
          </p:cNvPicPr>
          <p:nvPr/>
        </p:nvPicPr>
        <p:blipFill>
          <a:blip r:embed="rId2"/>
          <a:stretch>
            <a:fillRect/>
          </a:stretch>
        </p:blipFill>
        <p:spPr>
          <a:xfrm>
            <a:off x="5083973" y="297312"/>
            <a:ext cx="6857368" cy="5078251"/>
          </a:xfrm>
          <a:prstGeom prst="rect">
            <a:avLst/>
          </a:prstGeom>
        </p:spPr>
      </p:pic>
    </p:spTree>
    <p:extLst>
      <p:ext uri="{BB962C8B-B14F-4D97-AF65-F5344CB8AC3E}">
        <p14:creationId xmlns:p14="http://schemas.microsoft.com/office/powerpoint/2010/main" val="113713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 calcmode="lin" valueType="num">
                                      <p:cBhvr additive="base">
                                        <p:cTn id="2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 calcmode="lin" valueType="num">
                                      <p:cBhvr additive="base">
                                        <p:cTn id="2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 calcmode="lin" valueType="num">
                                      <p:cBhvr additive="base">
                                        <p:cTn id="3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 calcmode="lin" valueType="num">
                                      <p:cBhvr additive="base">
                                        <p:cTn id="39"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 calcmode="lin" valueType="num">
                                      <p:cBhvr additive="base">
                                        <p:cTn id="43"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 calcmode="lin" valueType="num">
                                      <p:cBhvr additive="base">
                                        <p:cTn id="4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anim calcmode="lin" valueType="num">
                                      <p:cBhvr additive="base">
                                        <p:cTn id="5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anim calcmode="lin" valueType="num">
                                      <p:cBhvr additive="base">
                                        <p:cTn id="5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anim calcmode="lin" valueType="num">
                                      <p:cBhvr additive="base">
                                        <p:cTn id="59"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
                                            <p:txEl>
                                              <p:pRg st="15" end="15"/>
                                            </p:txEl>
                                          </p:spTgt>
                                        </p:tgtEl>
                                        <p:attrNameLst>
                                          <p:attrName>style.visibility</p:attrName>
                                        </p:attrNameLst>
                                      </p:cBhvr>
                                      <p:to>
                                        <p:strVal val="visible"/>
                                      </p:to>
                                    </p:set>
                                    <p:anim calcmode="lin" valueType="num">
                                      <p:cBhvr additive="base">
                                        <p:cTn id="63"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anim calcmode="lin" valueType="num">
                                      <p:cBhvr additive="base">
                                        <p:cTn id="67"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anim calcmode="lin" valueType="num">
                                      <p:cBhvr additive="base">
                                        <p:cTn id="71"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txEl>
                                              <p:pRg st="17" end="17"/>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
                                            <p:txEl>
                                              <p:pRg st="18" end="18"/>
                                            </p:txEl>
                                          </p:spTgt>
                                        </p:tgtEl>
                                        <p:attrNameLst>
                                          <p:attrName>style.visibility</p:attrName>
                                        </p:attrNameLst>
                                      </p:cBhvr>
                                      <p:to>
                                        <p:strVal val="visible"/>
                                      </p:to>
                                    </p:set>
                                    <p:anim calcmode="lin" valueType="num">
                                      <p:cBhvr additive="base">
                                        <p:cTn id="75" dur="500" fill="hold"/>
                                        <p:tgtEl>
                                          <p:spTgt spid="5">
                                            <p:txEl>
                                              <p:pRg st="18" end="18"/>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5">
                                            <p:txEl>
                                              <p:pRg st="18" end="18"/>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
                                            <p:txEl>
                                              <p:pRg st="19" end="19"/>
                                            </p:txEl>
                                          </p:spTgt>
                                        </p:tgtEl>
                                        <p:attrNameLst>
                                          <p:attrName>style.visibility</p:attrName>
                                        </p:attrNameLst>
                                      </p:cBhvr>
                                      <p:to>
                                        <p:strVal val="visible"/>
                                      </p:to>
                                    </p:set>
                                    <p:anim calcmode="lin" valueType="num">
                                      <p:cBhvr additive="base">
                                        <p:cTn id="79"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9" end="19"/>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
                                            <p:txEl>
                                              <p:pRg st="20" end="20"/>
                                            </p:txEl>
                                          </p:spTgt>
                                        </p:tgtEl>
                                        <p:attrNameLst>
                                          <p:attrName>style.visibility</p:attrName>
                                        </p:attrNameLst>
                                      </p:cBhvr>
                                      <p:to>
                                        <p:strVal val="visible"/>
                                      </p:to>
                                    </p:set>
                                    <p:anim calcmode="lin" valueType="num">
                                      <p:cBhvr additive="base">
                                        <p:cTn id="83" dur="500" fill="hold"/>
                                        <p:tgtEl>
                                          <p:spTgt spid="5">
                                            <p:txEl>
                                              <p:pRg st="20" end="20"/>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5">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5">
                                            <p:txEl>
                                              <p:pRg st="22" end="22"/>
                                            </p:txEl>
                                          </p:spTgt>
                                        </p:tgtEl>
                                        <p:attrNameLst>
                                          <p:attrName>style.visibility</p:attrName>
                                        </p:attrNameLst>
                                      </p:cBhvr>
                                      <p:to>
                                        <p:strVal val="visible"/>
                                      </p:to>
                                    </p:set>
                                    <p:animEffect transition="in" filter="barn(inVertical)">
                                      <p:cBhvr>
                                        <p:cTn id="89" dur="500"/>
                                        <p:tgtEl>
                                          <p:spTgt spid="5">
                                            <p:txEl>
                                              <p:pRg st="22" end="22"/>
                                            </p:txEl>
                                          </p:spTgt>
                                        </p:tgtEl>
                                      </p:cBhvr>
                                    </p:animEffect>
                                  </p:childTnLst>
                                </p:cTn>
                              </p:par>
                              <p:par>
                                <p:cTn id="90" presetID="16" presetClass="entr" presetSubtype="21" fill="hold" nodeType="withEffect">
                                  <p:stCondLst>
                                    <p:cond delay="0"/>
                                  </p:stCondLst>
                                  <p:childTnLst>
                                    <p:set>
                                      <p:cBhvr>
                                        <p:cTn id="91" dur="1" fill="hold">
                                          <p:stCondLst>
                                            <p:cond delay="0"/>
                                          </p:stCondLst>
                                        </p:cTn>
                                        <p:tgtEl>
                                          <p:spTgt spid="5">
                                            <p:txEl>
                                              <p:pRg st="23" end="23"/>
                                            </p:txEl>
                                          </p:spTgt>
                                        </p:tgtEl>
                                        <p:attrNameLst>
                                          <p:attrName>style.visibility</p:attrName>
                                        </p:attrNameLst>
                                      </p:cBhvr>
                                      <p:to>
                                        <p:strVal val="visible"/>
                                      </p:to>
                                    </p:set>
                                    <p:animEffect transition="in" filter="barn(inVertical)">
                                      <p:cBhvr>
                                        <p:cTn id="92" dur="500"/>
                                        <p:tgtEl>
                                          <p:spTgt spid="5">
                                            <p:txEl>
                                              <p:pRg st="23" end="23"/>
                                            </p:txEl>
                                          </p:spTgt>
                                        </p:tgtEl>
                                      </p:cBhvr>
                                    </p:animEffect>
                                  </p:childTnLst>
                                </p:cTn>
                              </p:par>
                              <p:par>
                                <p:cTn id="93" presetID="16" presetClass="entr" presetSubtype="21" fill="hold" nodeType="withEffect">
                                  <p:stCondLst>
                                    <p:cond delay="0"/>
                                  </p:stCondLst>
                                  <p:childTnLst>
                                    <p:set>
                                      <p:cBhvr>
                                        <p:cTn id="94" dur="1" fill="hold">
                                          <p:stCondLst>
                                            <p:cond delay="0"/>
                                          </p:stCondLst>
                                        </p:cTn>
                                        <p:tgtEl>
                                          <p:spTgt spid="5">
                                            <p:txEl>
                                              <p:pRg st="24" end="24"/>
                                            </p:txEl>
                                          </p:spTgt>
                                        </p:tgtEl>
                                        <p:attrNameLst>
                                          <p:attrName>style.visibility</p:attrName>
                                        </p:attrNameLst>
                                      </p:cBhvr>
                                      <p:to>
                                        <p:strVal val="visible"/>
                                      </p:to>
                                    </p:set>
                                    <p:animEffect transition="in" filter="barn(inVertical)">
                                      <p:cBhvr>
                                        <p:cTn id="95" dur="500"/>
                                        <p:tgtEl>
                                          <p:spTgt spid="5">
                                            <p:txEl>
                                              <p:pRg st="24" end="24"/>
                                            </p:txEl>
                                          </p:spTgt>
                                        </p:tgtEl>
                                      </p:cBhvr>
                                    </p:animEffect>
                                  </p:childTnLst>
                                </p:cTn>
                              </p:par>
                              <p:par>
                                <p:cTn id="96" presetID="16" presetClass="entr" presetSubtype="21" fill="hold" nodeType="withEffect">
                                  <p:stCondLst>
                                    <p:cond delay="0"/>
                                  </p:stCondLst>
                                  <p:childTnLst>
                                    <p:set>
                                      <p:cBhvr>
                                        <p:cTn id="97" dur="1" fill="hold">
                                          <p:stCondLst>
                                            <p:cond delay="0"/>
                                          </p:stCondLst>
                                        </p:cTn>
                                        <p:tgtEl>
                                          <p:spTgt spid="5">
                                            <p:txEl>
                                              <p:pRg st="25" end="25"/>
                                            </p:txEl>
                                          </p:spTgt>
                                        </p:tgtEl>
                                        <p:attrNameLst>
                                          <p:attrName>style.visibility</p:attrName>
                                        </p:attrNameLst>
                                      </p:cBhvr>
                                      <p:to>
                                        <p:strVal val="visible"/>
                                      </p:to>
                                    </p:set>
                                    <p:animEffect transition="in" filter="barn(inVertical)">
                                      <p:cBhvr>
                                        <p:cTn id="98" dur="500"/>
                                        <p:tgtEl>
                                          <p:spTgt spid="5">
                                            <p:txEl>
                                              <p:pRg st="25" end="25"/>
                                            </p:txEl>
                                          </p:spTgt>
                                        </p:tgtEl>
                                      </p:cBhvr>
                                    </p:animEffect>
                                  </p:childTnLst>
                                </p:cTn>
                              </p:par>
                              <p:par>
                                <p:cTn id="99" presetID="16" presetClass="entr" presetSubtype="21" fill="hold" nodeType="withEffect">
                                  <p:stCondLst>
                                    <p:cond delay="0"/>
                                  </p:stCondLst>
                                  <p:childTnLst>
                                    <p:set>
                                      <p:cBhvr>
                                        <p:cTn id="100" dur="1" fill="hold">
                                          <p:stCondLst>
                                            <p:cond delay="0"/>
                                          </p:stCondLst>
                                        </p:cTn>
                                        <p:tgtEl>
                                          <p:spTgt spid="5">
                                            <p:txEl>
                                              <p:pRg st="26" end="26"/>
                                            </p:txEl>
                                          </p:spTgt>
                                        </p:tgtEl>
                                        <p:attrNameLst>
                                          <p:attrName>style.visibility</p:attrName>
                                        </p:attrNameLst>
                                      </p:cBhvr>
                                      <p:to>
                                        <p:strVal val="visible"/>
                                      </p:to>
                                    </p:set>
                                    <p:animEffect transition="in" filter="barn(inVertical)">
                                      <p:cBhvr>
                                        <p:cTn id="101" dur="500"/>
                                        <p:tgtEl>
                                          <p:spTgt spid="5">
                                            <p:txEl>
                                              <p:pRg st="26" end="26"/>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nodeType="clickEffect">
                                  <p:stCondLst>
                                    <p:cond delay="0"/>
                                  </p:stCondLst>
                                  <p:childTnLst>
                                    <p:set>
                                      <p:cBhvr>
                                        <p:cTn id="105" dur="1" fill="hold">
                                          <p:stCondLst>
                                            <p:cond delay="0"/>
                                          </p:stCondLst>
                                        </p:cTn>
                                        <p:tgtEl>
                                          <p:spTgt spid="6"/>
                                        </p:tgtEl>
                                        <p:attrNameLst>
                                          <p:attrName>style.visibility</p:attrName>
                                        </p:attrNameLst>
                                      </p:cBhvr>
                                      <p:to>
                                        <p:strVal val="visible"/>
                                      </p:to>
                                    </p:set>
                                    <p:animEffect transition="in" filter="wheel(1)">
                                      <p:cBhvr>
                                        <p:cTn id="10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pPr fontAlgn="base"/>
            <a:r>
              <a:rPr lang="en-US" sz="2800" dirty="0"/>
              <a:t>What is a Minimum Spanning Tree?</a:t>
            </a:r>
          </a:p>
        </p:txBody>
      </p:sp>
      <p:sp>
        <p:nvSpPr>
          <p:cNvPr id="5" name="Rectangle 2"/>
          <p:cNvSpPr>
            <a:spLocks noGrp="1" noChangeArrowheads="1"/>
          </p:cNvSpPr>
          <p:nvPr>
            <p:ph idx="1"/>
          </p:nvPr>
        </p:nvSpPr>
        <p:spPr bwMode="auto">
          <a:xfrm>
            <a:off x="654069" y="946416"/>
            <a:ext cx="5310896" cy="57338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1800" dirty="0"/>
              <a:t>A minimum spanning tree is a special kind of tree that minimizes the lengths (or “weights”) of the edges of the tree. An example is a cable company wanting to lay line to multiple neighborhoods; by minimizing the amount of cable laid, the cable company will save money.</a:t>
            </a:r>
          </a:p>
          <a:p>
            <a:pPr algn="just"/>
            <a:r>
              <a:rPr lang="en-US" sz="1800" dirty="0"/>
              <a:t>A </a:t>
            </a:r>
            <a:r>
              <a:rPr lang="en-US" sz="1800" b="1" dirty="0"/>
              <a:t>tree </a:t>
            </a:r>
            <a:r>
              <a:rPr lang="en-US" sz="1800" dirty="0"/>
              <a:t>has one path joins any two vertices. </a:t>
            </a:r>
          </a:p>
          <a:p>
            <a:pPr algn="just"/>
            <a:r>
              <a:rPr lang="en-US" sz="1800" dirty="0"/>
              <a:t>A </a:t>
            </a:r>
            <a:r>
              <a:rPr lang="en-US" sz="1800" b="1" dirty="0"/>
              <a:t>spanning tree </a:t>
            </a:r>
            <a:r>
              <a:rPr lang="en-US" sz="1800" dirty="0"/>
              <a:t>of a graph is a tree that contains all the original graph’s vertices. Reaches out to (spans) all vertices. </a:t>
            </a:r>
            <a:r>
              <a:rPr lang="en-US" sz="1800"/>
              <a:t>It is</a:t>
            </a:r>
            <a:r>
              <a:rPr lang="en-US" sz="1800" dirty="0"/>
              <a:t> </a:t>
            </a:r>
            <a:r>
              <a:rPr lang="en-US" sz="1800" dirty="0">
                <a:hlinkClick r:id="rId2"/>
              </a:rPr>
              <a:t>acyclic</a:t>
            </a:r>
            <a:r>
              <a:rPr lang="en-US" sz="1800" dirty="0"/>
              <a:t>. In other words, the graph doesn’t have any nodes which loop back to itself.</a:t>
            </a:r>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p:txBody>
      </p:sp>
      <p:pic>
        <p:nvPicPr>
          <p:cNvPr id="3" name="Picture 2"/>
          <p:cNvPicPr>
            <a:picLocks noChangeAspect="1"/>
          </p:cNvPicPr>
          <p:nvPr/>
        </p:nvPicPr>
        <p:blipFill>
          <a:blip r:embed="rId3"/>
          <a:stretch>
            <a:fillRect/>
          </a:stretch>
        </p:blipFill>
        <p:spPr>
          <a:xfrm>
            <a:off x="2213361" y="4322930"/>
            <a:ext cx="2247544" cy="2128159"/>
          </a:xfrm>
          <a:prstGeom prst="rect">
            <a:avLst/>
          </a:prstGeom>
        </p:spPr>
      </p:pic>
      <p:pic>
        <p:nvPicPr>
          <p:cNvPr id="6" name="Picture 5"/>
          <p:cNvPicPr>
            <a:picLocks noChangeAspect="1"/>
          </p:cNvPicPr>
          <p:nvPr/>
        </p:nvPicPr>
        <p:blipFill>
          <a:blip r:embed="rId4"/>
          <a:stretch>
            <a:fillRect/>
          </a:stretch>
        </p:blipFill>
        <p:spPr>
          <a:xfrm>
            <a:off x="6477111" y="555828"/>
            <a:ext cx="5493216" cy="6027579"/>
          </a:xfrm>
          <a:prstGeom prst="rect">
            <a:avLst/>
          </a:prstGeom>
        </p:spPr>
      </p:pic>
    </p:spTree>
    <p:extLst>
      <p:ext uri="{BB962C8B-B14F-4D97-AF65-F5344CB8AC3E}">
        <p14:creationId xmlns:p14="http://schemas.microsoft.com/office/powerpoint/2010/main" val="161520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randombar(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6E8766-E9B2-AB14-FB98-3B52FECF2C09}"/>
              </a:ext>
            </a:extLst>
          </p:cNvPr>
          <p:cNvPicPr>
            <a:picLocks noChangeAspect="1"/>
          </p:cNvPicPr>
          <p:nvPr/>
        </p:nvPicPr>
        <p:blipFill>
          <a:blip r:embed="rId2"/>
          <a:stretch>
            <a:fillRect/>
          </a:stretch>
        </p:blipFill>
        <p:spPr>
          <a:xfrm>
            <a:off x="187682" y="473846"/>
            <a:ext cx="2776173" cy="2346037"/>
          </a:xfrm>
          <a:prstGeom prst="rect">
            <a:avLst/>
          </a:prstGeom>
        </p:spPr>
      </p:pic>
      <p:sp>
        <p:nvSpPr>
          <p:cNvPr id="13" name="TextBox 12">
            <a:extLst>
              <a:ext uri="{FF2B5EF4-FFF2-40B4-BE49-F238E27FC236}">
                <a16:creationId xmlns:a16="http://schemas.microsoft.com/office/drawing/2014/main" id="{A0CAA213-D551-4E57-788A-6CB82784E12E}"/>
              </a:ext>
            </a:extLst>
          </p:cNvPr>
          <p:cNvSpPr txBox="1"/>
          <p:nvPr/>
        </p:nvSpPr>
        <p:spPr>
          <a:xfrm>
            <a:off x="648675" y="83188"/>
            <a:ext cx="1595761" cy="369332"/>
          </a:xfrm>
          <a:prstGeom prst="rect">
            <a:avLst/>
          </a:prstGeom>
          <a:noFill/>
        </p:spPr>
        <p:txBody>
          <a:bodyPr wrap="square">
            <a:spAutoFit/>
          </a:bodyPr>
          <a:lstStyle/>
          <a:p>
            <a:r>
              <a:rPr lang="en-US" b="1" dirty="0">
                <a:latin typeface="Times New Roman" panose="02020603050405020304" pitchFamily="18" charset="0"/>
                <a:ea typeface="Times New Roman" panose="02020603050405020304" pitchFamily="18" charset="0"/>
              </a:rPr>
              <a:t>EXAMPLE</a:t>
            </a:r>
            <a:endParaRPr lang="en-US" b="1" dirty="0"/>
          </a:p>
        </p:txBody>
      </p:sp>
      <p:sp>
        <p:nvSpPr>
          <p:cNvPr id="15" name="TextBox 14">
            <a:extLst>
              <a:ext uri="{FF2B5EF4-FFF2-40B4-BE49-F238E27FC236}">
                <a16:creationId xmlns:a16="http://schemas.microsoft.com/office/drawing/2014/main" id="{0DAA615C-19A3-5018-2AEB-9959449F0212}"/>
              </a:ext>
            </a:extLst>
          </p:cNvPr>
          <p:cNvSpPr txBox="1"/>
          <p:nvPr/>
        </p:nvSpPr>
        <p:spPr>
          <a:xfrm>
            <a:off x="3112655" y="680575"/>
            <a:ext cx="2093328" cy="1200329"/>
          </a:xfrm>
          <a:prstGeom prst="rect">
            <a:avLst/>
          </a:prstGeom>
          <a:noFill/>
        </p:spPr>
        <p:txBody>
          <a:bodyPr wrap="square">
            <a:spAutoFit/>
          </a:bodyPr>
          <a:lstStyle/>
          <a:p>
            <a:r>
              <a:rPr lang="en-US" b="1" dirty="0">
                <a:latin typeface="Times New Roman" panose="02020603050405020304" pitchFamily="18" charset="0"/>
              </a:rPr>
              <a:t>Relaxation:</a:t>
            </a:r>
          </a:p>
          <a:p>
            <a:endParaRPr lang="en-US" b="1" dirty="0">
              <a:latin typeface="Times New Roman" panose="02020603050405020304" pitchFamily="18" charset="0"/>
            </a:endParaRPr>
          </a:p>
          <a:p>
            <a:r>
              <a:rPr lang="en-US" dirty="0">
                <a:latin typeface="Times New Roman" panose="02020603050405020304" pitchFamily="18" charset="0"/>
              </a:rPr>
              <a:t>If(d[u]+c(</a:t>
            </a:r>
            <a:r>
              <a:rPr lang="en-US" dirty="0" err="1">
                <a:latin typeface="Times New Roman" panose="02020603050405020304" pitchFamily="18" charset="0"/>
              </a:rPr>
              <a:t>u,v</a:t>
            </a:r>
            <a:r>
              <a:rPr lang="en-US" dirty="0">
                <a:latin typeface="Times New Roman" panose="02020603050405020304" pitchFamily="18" charset="0"/>
              </a:rPr>
              <a:t>)&lt;d[v])</a:t>
            </a:r>
          </a:p>
          <a:p>
            <a:r>
              <a:rPr lang="en-US" dirty="0">
                <a:latin typeface="Times New Roman" panose="02020603050405020304" pitchFamily="18" charset="0"/>
              </a:rPr>
              <a:t>D[v]=d[u]+c(</a:t>
            </a:r>
            <a:r>
              <a:rPr lang="en-US" dirty="0" err="1">
                <a:latin typeface="Times New Roman" panose="02020603050405020304" pitchFamily="18" charset="0"/>
              </a:rPr>
              <a:t>u,v</a:t>
            </a:r>
            <a:r>
              <a:rPr lang="en-US" dirty="0">
                <a:latin typeface="Times New Roman" panose="02020603050405020304" pitchFamily="18" charset="0"/>
              </a:rPr>
              <a:t>)</a:t>
            </a:r>
            <a:endParaRPr lang="en-US" dirty="0"/>
          </a:p>
        </p:txBody>
      </p:sp>
    </p:spTree>
    <p:extLst>
      <p:ext uri="{BB962C8B-B14F-4D97-AF65-F5344CB8AC3E}">
        <p14:creationId xmlns:p14="http://schemas.microsoft.com/office/powerpoint/2010/main" val="383071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9C4F8B-6CF9-4CA0-8F9B-1C47EC62382C}"/>
              </a:ext>
            </a:extLst>
          </p:cNvPr>
          <p:cNvSpPr txBox="1"/>
          <p:nvPr/>
        </p:nvSpPr>
        <p:spPr>
          <a:xfrm>
            <a:off x="1551707" y="465216"/>
            <a:ext cx="8146473" cy="6004080"/>
          </a:xfrm>
          <a:prstGeom prst="rect">
            <a:avLst/>
          </a:prstGeom>
          <a:noFill/>
        </p:spPr>
        <p:txBody>
          <a:bodyPr wrap="square">
            <a:spAutoFit/>
          </a:bodyPr>
          <a:lstStyle/>
          <a:p>
            <a:pPr>
              <a:lnSpc>
                <a:spcPct val="200000"/>
              </a:lnSpc>
            </a:pPr>
            <a:r>
              <a:rPr lang="en-US" sz="2800" b="1" dirty="0"/>
              <a:t>Graphs: data structure for graphs</a:t>
            </a:r>
          </a:p>
          <a:p>
            <a:pPr>
              <a:lnSpc>
                <a:spcPct val="200000"/>
              </a:lnSpc>
            </a:pPr>
            <a:r>
              <a:rPr lang="en-US" sz="2800" b="1" dirty="0"/>
              <a:t>Properties of graphs, types of graphs, </a:t>
            </a:r>
          </a:p>
          <a:p>
            <a:pPr>
              <a:lnSpc>
                <a:spcPct val="200000"/>
              </a:lnSpc>
            </a:pPr>
            <a:r>
              <a:rPr lang="en-US" sz="2800" b="1" dirty="0"/>
              <a:t>Graph representations,</a:t>
            </a:r>
          </a:p>
          <a:p>
            <a:pPr>
              <a:lnSpc>
                <a:spcPct val="200000"/>
              </a:lnSpc>
            </a:pPr>
            <a:r>
              <a:rPr lang="en-US" sz="2800" b="1" dirty="0"/>
              <a:t>Graph traversals, </a:t>
            </a:r>
          </a:p>
          <a:p>
            <a:pPr>
              <a:lnSpc>
                <a:spcPct val="200000"/>
              </a:lnSpc>
            </a:pPr>
            <a:r>
              <a:rPr lang="en-US" sz="2800" b="1" dirty="0"/>
              <a:t>Directed acyclic graph, </a:t>
            </a:r>
          </a:p>
          <a:p>
            <a:pPr>
              <a:lnSpc>
                <a:spcPct val="200000"/>
              </a:lnSpc>
            </a:pPr>
            <a:r>
              <a:rPr lang="en-US" sz="2800" b="1" dirty="0"/>
              <a:t>Shortest path algorithms, </a:t>
            </a:r>
          </a:p>
          <a:p>
            <a:pPr>
              <a:lnSpc>
                <a:spcPct val="200000"/>
              </a:lnSpc>
            </a:pPr>
            <a:r>
              <a:rPr lang="en-US" sz="2800" b="1" dirty="0"/>
              <a:t>Spanning trees and min spanning tree.</a:t>
            </a:r>
            <a:endParaRPr lang="en-US" sz="2800" dirty="0"/>
          </a:p>
        </p:txBody>
      </p:sp>
    </p:spTree>
    <p:extLst>
      <p:ext uri="{BB962C8B-B14F-4D97-AF65-F5344CB8AC3E}">
        <p14:creationId xmlns:p14="http://schemas.microsoft.com/office/powerpoint/2010/main" val="1918739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Minimum cost spanning tree:</a:t>
            </a:r>
            <a:endParaRPr lang="en-US" sz="2800" dirty="0"/>
          </a:p>
        </p:txBody>
      </p:sp>
      <p:pic>
        <p:nvPicPr>
          <p:cNvPr id="3" name="Content Placeholder 2"/>
          <p:cNvPicPr>
            <a:picLocks noGrp="1" noChangeAspect="1"/>
          </p:cNvPicPr>
          <p:nvPr>
            <p:ph idx="1"/>
          </p:nvPr>
        </p:nvPicPr>
        <p:blipFill>
          <a:blip r:embed="rId2"/>
          <a:stretch>
            <a:fillRect/>
          </a:stretch>
        </p:blipFill>
        <p:spPr>
          <a:xfrm>
            <a:off x="1562816" y="918778"/>
            <a:ext cx="8487037" cy="5208557"/>
          </a:xfrm>
          <a:prstGeom prst="rect">
            <a:avLst/>
          </a:prstGeom>
        </p:spPr>
      </p:pic>
    </p:spTree>
    <p:extLst>
      <p:ext uri="{BB962C8B-B14F-4D97-AF65-F5344CB8AC3E}">
        <p14:creationId xmlns:p14="http://schemas.microsoft.com/office/powerpoint/2010/main" val="3488580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pPr fontAlgn="base"/>
            <a:r>
              <a:rPr lang="en-US" sz="2800" b="1" dirty="0"/>
              <a:t>Finding Minimum Spanning Trees</a:t>
            </a:r>
          </a:p>
        </p:txBody>
      </p:sp>
      <p:sp>
        <p:nvSpPr>
          <p:cNvPr id="5" name="Rectangle 2"/>
          <p:cNvSpPr>
            <a:spLocks noGrp="1" noChangeArrowheads="1"/>
          </p:cNvSpPr>
          <p:nvPr>
            <p:ph idx="1"/>
          </p:nvPr>
        </p:nvSpPr>
        <p:spPr bwMode="auto">
          <a:xfrm>
            <a:off x="778074" y="960888"/>
            <a:ext cx="4477589" cy="51521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1800" dirty="0"/>
              <a:t>As you can probably imagine, larger graphs have more nodes and many more possibilities for </a:t>
            </a:r>
            <a:r>
              <a:rPr lang="en-US" sz="1800" dirty="0" err="1"/>
              <a:t>subgraphs</a:t>
            </a:r>
            <a:r>
              <a:rPr lang="en-US" sz="1800" dirty="0"/>
              <a:t>. The number of </a:t>
            </a:r>
            <a:r>
              <a:rPr lang="en-US" sz="1800" dirty="0" err="1"/>
              <a:t>subgraphs</a:t>
            </a:r>
            <a:r>
              <a:rPr lang="en-US" sz="1800" dirty="0"/>
              <a:t> can quickly reach into the millions, or billions, making it very difficult (and sometimes impossible) to find the minimum spanning tree. Additionally, the lengths usually have different weights; one 5m long edge might be given a weight of 5, another of the same length might be given a weight of 7.</a:t>
            </a:r>
          </a:p>
          <a:p>
            <a:pPr algn="just"/>
            <a:endParaRPr lang="en-US" sz="1800" dirty="0"/>
          </a:p>
          <a:p>
            <a:pPr algn="just"/>
            <a:r>
              <a:rPr lang="en-US" sz="1800" dirty="0"/>
              <a:t>A few popular algorithms for </a:t>
            </a:r>
            <a:r>
              <a:rPr lang="en-US" sz="1800" b="1" dirty="0"/>
              <a:t>finding this minimum distance</a:t>
            </a:r>
            <a:r>
              <a:rPr lang="en-US" sz="1800" dirty="0"/>
              <a:t> include: </a:t>
            </a:r>
            <a:r>
              <a:rPr lang="en-US" sz="1800" dirty="0" err="1"/>
              <a:t>Kruskal’s</a:t>
            </a:r>
            <a:r>
              <a:rPr lang="en-US" sz="1800" dirty="0"/>
              <a:t> algorithm, Prim’s algorithm and </a:t>
            </a:r>
            <a:r>
              <a:rPr lang="en-US" sz="1800" dirty="0" err="1">
                <a:hlinkClick r:id="rId2"/>
              </a:rPr>
              <a:t>Boruvka’s</a:t>
            </a:r>
            <a:r>
              <a:rPr lang="en-US" sz="1800" dirty="0">
                <a:hlinkClick r:id="rId2"/>
              </a:rPr>
              <a:t> algorithm</a:t>
            </a:r>
            <a:r>
              <a:rPr lang="en-US" sz="1800" dirty="0"/>
              <a:t>. These work for simple spanning trees. For more complex graphs, you’ll probably need to use software.</a:t>
            </a:r>
          </a:p>
          <a:p>
            <a:pPr lvl="0" algn="just">
              <a:lnSpc>
                <a:spcPct val="150000"/>
              </a:lnSpc>
            </a:pPr>
            <a:endParaRPr lang="en-US" sz="1800" dirty="0"/>
          </a:p>
        </p:txBody>
      </p:sp>
      <p:pic>
        <p:nvPicPr>
          <p:cNvPr id="3" name="Picture 2"/>
          <p:cNvPicPr>
            <a:picLocks noChangeAspect="1"/>
          </p:cNvPicPr>
          <p:nvPr/>
        </p:nvPicPr>
        <p:blipFill>
          <a:blip r:embed="rId3"/>
          <a:stretch>
            <a:fillRect/>
          </a:stretch>
        </p:blipFill>
        <p:spPr>
          <a:xfrm>
            <a:off x="6007485" y="274592"/>
            <a:ext cx="5907424" cy="6204334"/>
          </a:xfrm>
          <a:prstGeom prst="rect">
            <a:avLst/>
          </a:prstGeom>
        </p:spPr>
      </p:pic>
    </p:spTree>
    <p:extLst>
      <p:ext uri="{BB962C8B-B14F-4D97-AF65-F5344CB8AC3E}">
        <p14:creationId xmlns:p14="http://schemas.microsoft.com/office/powerpoint/2010/main" val="236699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81" y="5806"/>
            <a:ext cx="10515600" cy="422526"/>
          </a:xfrm>
        </p:spPr>
        <p:txBody>
          <a:bodyPr>
            <a:noAutofit/>
          </a:bodyPr>
          <a:lstStyle/>
          <a:p>
            <a:pPr fontAlgn="base"/>
            <a:r>
              <a:rPr lang="en-US" sz="1800" b="1" dirty="0"/>
              <a:t>Finding Minimum Spanning Trees</a:t>
            </a:r>
          </a:p>
        </p:txBody>
      </p:sp>
      <p:pic>
        <p:nvPicPr>
          <p:cNvPr id="7" name="Picture 6"/>
          <p:cNvPicPr>
            <a:picLocks noChangeAspect="1"/>
          </p:cNvPicPr>
          <p:nvPr/>
        </p:nvPicPr>
        <p:blipFill>
          <a:blip r:embed="rId2"/>
          <a:stretch>
            <a:fillRect/>
          </a:stretch>
        </p:blipFill>
        <p:spPr>
          <a:xfrm>
            <a:off x="274781" y="457093"/>
            <a:ext cx="5303983" cy="6257743"/>
          </a:xfrm>
          <a:prstGeom prst="rect">
            <a:avLst/>
          </a:prstGeom>
        </p:spPr>
      </p:pic>
      <p:pic>
        <p:nvPicPr>
          <p:cNvPr id="8" name="Picture 7"/>
          <p:cNvPicPr>
            <a:picLocks noChangeAspect="1"/>
          </p:cNvPicPr>
          <p:nvPr/>
        </p:nvPicPr>
        <p:blipFill>
          <a:blip r:embed="rId3"/>
          <a:stretch>
            <a:fillRect/>
          </a:stretch>
        </p:blipFill>
        <p:spPr>
          <a:xfrm>
            <a:off x="5643855" y="92364"/>
            <a:ext cx="6273363" cy="6622472"/>
          </a:xfrm>
          <a:prstGeom prst="rect">
            <a:avLst/>
          </a:prstGeom>
        </p:spPr>
      </p:pic>
    </p:spTree>
    <p:extLst>
      <p:ext uri="{BB962C8B-B14F-4D97-AF65-F5344CB8AC3E}">
        <p14:creationId xmlns:p14="http://schemas.microsoft.com/office/powerpoint/2010/main" val="2746727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86ED659-BB25-A647-1624-D8BC900F767C}"/>
              </a:ext>
            </a:extLst>
          </p:cNvPr>
          <p:cNvGraphicFramePr>
            <a:graphicFrameLocks noGrp="1"/>
          </p:cNvGraphicFramePr>
          <p:nvPr>
            <p:extLst>
              <p:ext uri="{D42A27DB-BD31-4B8C-83A1-F6EECF244321}">
                <p14:modId xmlns:p14="http://schemas.microsoft.com/office/powerpoint/2010/main" val="1609367620"/>
              </p:ext>
            </p:extLst>
          </p:nvPr>
        </p:nvGraphicFramePr>
        <p:xfrm>
          <a:off x="891324" y="241899"/>
          <a:ext cx="10058370" cy="6167550"/>
        </p:xfrm>
        <a:graphic>
          <a:graphicData uri="http://schemas.openxmlformats.org/drawingml/2006/table">
            <a:tbl>
              <a:tblPr/>
              <a:tblGrid>
                <a:gridCol w="5029185">
                  <a:extLst>
                    <a:ext uri="{9D8B030D-6E8A-4147-A177-3AD203B41FA5}">
                      <a16:colId xmlns:a16="http://schemas.microsoft.com/office/drawing/2014/main" val="3358359464"/>
                    </a:ext>
                  </a:extLst>
                </a:gridCol>
                <a:gridCol w="5029185">
                  <a:extLst>
                    <a:ext uri="{9D8B030D-6E8A-4147-A177-3AD203B41FA5}">
                      <a16:colId xmlns:a16="http://schemas.microsoft.com/office/drawing/2014/main" val="3091496234"/>
                    </a:ext>
                  </a:extLst>
                </a:gridCol>
              </a:tblGrid>
              <a:tr h="349856">
                <a:tc>
                  <a:txBody>
                    <a:bodyPr/>
                    <a:lstStyle/>
                    <a:p>
                      <a:pPr algn="l" fontAlgn="base"/>
                      <a:r>
                        <a:rPr lang="en-US" sz="1600" b="1" dirty="0">
                          <a:effectLst/>
                        </a:rPr>
                        <a:t>Prim’s Algorithm</a:t>
                      </a:r>
                    </a:p>
                  </a:txBody>
                  <a:tcPr marL="72887" marR="72887" marT="72887" marB="72887" anchor="ctr">
                    <a:lnL>
                      <a:noFill/>
                    </a:lnL>
                    <a:lnR>
                      <a:noFill/>
                    </a:lnR>
                    <a:lnT>
                      <a:noFill/>
                    </a:lnT>
                    <a:lnB>
                      <a:noFill/>
                    </a:lnB>
                    <a:solidFill>
                      <a:srgbClr val="FFFFFF"/>
                    </a:solidFill>
                  </a:tcPr>
                </a:tc>
                <a:tc>
                  <a:txBody>
                    <a:bodyPr/>
                    <a:lstStyle/>
                    <a:p>
                      <a:pPr algn="l" fontAlgn="base"/>
                      <a:r>
                        <a:rPr lang="en-US" sz="1600" b="1" dirty="0">
                          <a:effectLst/>
                        </a:rPr>
                        <a:t>Kruskal’s Algorithm</a:t>
                      </a:r>
                    </a:p>
                  </a:txBody>
                  <a:tcPr marL="72887" marR="72887" marT="72887" marB="72887" anchor="ctr">
                    <a:lnL>
                      <a:noFill/>
                    </a:lnL>
                    <a:lnR>
                      <a:noFill/>
                    </a:lnR>
                    <a:lnT>
                      <a:noFill/>
                    </a:lnT>
                    <a:lnB>
                      <a:noFill/>
                    </a:lnB>
                    <a:solidFill>
                      <a:srgbClr val="FFFFFF"/>
                    </a:solidFill>
                  </a:tcPr>
                </a:tc>
                <a:extLst>
                  <a:ext uri="{0D108BD9-81ED-4DB2-BD59-A6C34878D82A}">
                    <a16:rowId xmlns:a16="http://schemas.microsoft.com/office/drawing/2014/main" val="1861482054"/>
                  </a:ext>
                </a:extLst>
              </a:tr>
              <a:tr h="568517">
                <a:tc>
                  <a:txBody>
                    <a:bodyPr/>
                    <a:lstStyle/>
                    <a:p>
                      <a:pPr algn="l" fontAlgn="base"/>
                      <a:r>
                        <a:rPr lang="en-US" sz="1600" b="0" dirty="0">
                          <a:effectLst/>
                        </a:rPr>
                        <a:t>It starts to build the Minimum Spanning Tree from any vertex in the graph.</a:t>
                      </a:r>
                    </a:p>
                  </a:txBody>
                  <a:tcPr marL="72887" marR="72887" marT="102041" marB="102041" anchor="ctr">
                    <a:lnL>
                      <a:noFill/>
                    </a:lnL>
                    <a:lnR>
                      <a:noFill/>
                    </a:lnR>
                    <a:lnT>
                      <a:noFill/>
                    </a:lnT>
                    <a:lnB>
                      <a:noFill/>
                    </a:lnB>
                    <a:solidFill>
                      <a:srgbClr val="FFFFFF"/>
                    </a:solidFill>
                  </a:tcPr>
                </a:tc>
                <a:tc>
                  <a:txBody>
                    <a:bodyPr/>
                    <a:lstStyle/>
                    <a:p>
                      <a:pPr algn="l" fontAlgn="base"/>
                      <a:r>
                        <a:rPr lang="en-US" sz="1600" b="0">
                          <a:effectLst/>
                        </a:rPr>
                        <a:t>It starts to build the Minimum Spanning Tree from the vertex carrying minimum weight in the graph.</a:t>
                      </a:r>
                    </a:p>
                  </a:txBody>
                  <a:tcPr marL="72887" marR="72887" marT="102041" marB="102041" anchor="ctr">
                    <a:lnL>
                      <a:noFill/>
                    </a:lnL>
                    <a:lnR>
                      <a:noFill/>
                    </a:lnR>
                    <a:lnT>
                      <a:noFill/>
                    </a:lnT>
                    <a:lnB>
                      <a:noFill/>
                    </a:lnB>
                    <a:solidFill>
                      <a:srgbClr val="FFFFFF"/>
                    </a:solidFill>
                  </a:tcPr>
                </a:tc>
                <a:extLst>
                  <a:ext uri="{0D108BD9-81ED-4DB2-BD59-A6C34878D82A}">
                    <a16:rowId xmlns:a16="http://schemas.microsoft.com/office/drawing/2014/main" val="4176700077"/>
                  </a:ext>
                </a:extLst>
              </a:tr>
              <a:tr h="386300">
                <a:tc>
                  <a:txBody>
                    <a:bodyPr/>
                    <a:lstStyle/>
                    <a:p>
                      <a:pPr algn="l" fontAlgn="base"/>
                      <a:r>
                        <a:rPr lang="en-US" sz="1600" b="0" dirty="0">
                          <a:effectLst/>
                        </a:rPr>
                        <a:t>It traverses one node more than one time to get the minimum distance.</a:t>
                      </a:r>
                    </a:p>
                  </a:txBody>
                  <a:tcPr marL="72887" marR="72887" marT="102041" marB="102041" anchor="ctr">
                    <a:lnL>
                      <a:noFill/>
                    </a:lnL>
                    <a:lnR>
                      <a:noFill/>
                    </a:lnR>
                    <a:lnT>
                      <a:noFill/>
                    </a:lnT>
                    <a:lnB>
                      <a:noFill/>
                    </a:lnB>
                    <a:solidFill>
                      <a:srgbClr val="FFFFFF"/>
                    </a:solidFill>
                  </a:tcPr>
                </a:tc>
                <a:tc>
                  <a:txBody>
                    <a:bodyPr/>
                    <a:lstStyle/>
                    <a:p>
                      <a:pPr algn="l" fontAlgn="base"/>
                      <a:r>
                        <a:rPr lang="en-US" sz="1600" b="0">
                          <a:effectLst/>
                        </a:rPr>
                        <a:t>It traverses one node only once.</a:t>
                      </a:r>
                    </a:p>
                  </a:txBody>
                  <a:tcPr marL="72887" marR="72887" marT="102041" marB="102041" anchor="ctr">
                    <a:lnL>
                      <a:noFill/>
                    </a:lnL>
                    <a:lnR>
                      <a:noFill/>
                    </a:lnR>
                    <a:lnT>
                      <a:noFill/>
                    </a:lnT>
                    <a:lnB>
                      <a:noFill/>
                    </a:lnB>
                    <a:solidFill>
                      <a:srgbClr val="FFFFFF"/>
                    </a:solidFill>
                  </a:tcPr>
                </a:tc>
                <a:extLst>
                  <a:ext uri="{0D108BD9-81ED-4DB2-BD59-A6C34878D82A}">
                    <a16:rowId xmlns:a16="http://schemas.microsoft.com/office/drawing/2014/main" val="229825448"/>
                  </a:ext>
                </a:extLst>
              </a:tr>
              <a:tr h="568517">
                <a:tc>
                  <a:txBody>
                    <a:bodyPr/>
                    <a:lstStyle/>
                    <a:p>
                      <a:pPr algn="l" fontAlgn="base"/>
                      <a:r>
                        <a:rPr lang="en-US" sz="1600" b="0">
                          <a:effectLst/>
                        </a:rPr>
                        <a:t>Prim’s algorithm has a time complexity of O(V</a:t>
                      </a:r>
                      <a:r>
                        <a:rPr lang="en-US" sz="1600" b="0" baseline="30000">
                          <a:effectLst/>
                        </a:rPr>
                        <a:t>2</a:t>
                      </a:r>
                      <a:r>
                        <a:rPr lang="en-US" sz="1600" b="0">
                          <a:effectLst/>
                        </a:rPr>
                        <a:t>), V being the number of vertices and can be improved up to O(E log V) using Fibonacci heaps.</a:t>
                      </a:r>
                    </a:p>
                  </a:txBody>
                  <a:tcPr marL="72887" marR="72887" marT="102041" marB="102041" anchor="ctr">
                    <a:lnL>
                      <a:noFill/>
                    </a:lnL>
                    <a:lnR>
                      <a:noFill/>
                    </a:lnR>
                    <a:lnT>
                      <a:noFill/>
                    </a:lnT>
                    <a:lnB>
                      <a:noFill/>
                    </a:lnB>
                    <a:solidFill>
                      <a:srgbClr val="FFFFFF"/>
                    </a:solidFill>
                  </a:tcPr>
                </a:tc>
                <a:tc>
                  <a:txBody>
                    <a:bodyPr/>
                    <a:lstStyle/>
                    <a:p>
                      <a:pPr algn="l" fontAlgn="base"/>
                      <a:r>
                        <a:rPr lang="en-US" sz="1600" b="0">
                          <a:effectLst/>
                        </a:rPr>
                        <a:t>Kruskal’s algorithm’s time complexity is O(E log V), V being the number of vertices.</a:t>
                      </a:r>
                    </a:p>
                  </a:txBody>
                  <a:tcPr marL="72887" marR="72887" marT="102041" marB="102041" anchor="ctr">
                    <a:lnL>
                      <a:noFill/>
                    </a:lnL>
                    <a:lnR>
                      <a:noFill/>
                    </a:lnR>
                    <a:lnT>
                      <a:noFill/>
                    </a:lnT>
                    <a:lnB>
                      <a:noFill/>
                    </a:lnB>
                    <a:solidFill>
                      <a:srgbClr val="FFFFFF"/>
                    </a:solidFill>
                  </a:tcPr>
                </a:tc>
                <a:extLst>
                  <a:ext uri="{0D108BD9-81ED-4DB2-BD59-A6C34878D82A}">
                    <a16:rowId xmlns:a16="http://schemas.microsoft.com/office/drawing/2014/main" val="2139647434"/>
                  </a:ext>
                </a:extLst>
              </a:tr>
              <a:tr h="568517">
                <a:tc>
                  <a:txBody>
                    <a:bodyPr/>
                    <a:lstStyle/>
                    <a:p>
                      <a:pPr algn="l" fontAlgn="base"/>
                      <a:r>
                        <a:rPr lang="en-US" sz="1600" b="0">
                          <a:effectLst/>
                        </a:rPr>
                        <a:t>Prim’s algorithm gives connected component as well as it works only on connected graph.</a:t>
                      </a:r>
                    </a:p>
                  </a:txBody>
                  <a:tcPr marL="72887" marR="72887" marT="102041" marB="102041" anchor="ctr">
                    <a:lnL>
                      <a:noFill/>
                    </a:lnL>
                    <a:lnR>
                      <a:noFill/>
                    </a:lnR>
                    <a:lnT>
                      <a:noFill/>
                    </a:lnT>
                    <a:lnB>
                      <a:noFill/>
                    </a:lnB>
                    <a:solidFill>
                      <a:srgbClr val="FFFFFF"/>
                    </a:solidFill>
                  </a:tcPr>
                </a:tc>
                <a:tc>
                  <a:txBody>
                    <a:bodyPr/>
                    <a:lstStyle/>
                    <a:p>
                      <a:pPr algn="l" fontAlgn="base"/>
                      <a:r>
                        <a:rPr lang="en-US" sz="1600" b="0">
                          <a:effectLst/>
                        </a:rPr>
                        <a:t>Kruskal’s algorithm can generate forest(disconnected components) at any instant as well as it can work on disconnected components</a:t>
                      </a:r>
                    </a:p>
                  </a:txBody>
                  <a:tcPr marL="72887" marR="72887" marT="102041" marB="102041" anchor="ctr">
                    <a:lnL>
                      <a:noFill/>
                    </a:lnL>
                    <a:lnR>
                      <a:noFill/>
                    </a:lnR>
                    <a:lnT>
                      <a:noFill/>
                    </a:lnT>
                    <a:lnB>
                      <a:noFill/>
                    </a:lnB>
                    <a:solidFill>
                      <a:srgbClr val="FFFFFF"/>
                    </a:solidFill>
                  </a:tcPr>
                </a:tc>
                <a:extLst>
                  <a:ext uri="{0D108BD9-81ED-4DB2-BD59-A6C34878D82A}">
                    <a16:rowId xmlns:a16="http://schemas.microsoft.com/office/drawing/2014/main" val="4071024643"/>
                  </a:ext>
                </a:extLst>
              </a:tr>
              <a:tr h="386300">
                <a:tc>
                  <a:txBody>
                    <a:bodyPr/>
                    <a:lstStyle/>
                    <a:p>
                      <a:pPr algn="l" fontAlgn="base"/>
                      <a:r>
                        <a:rPr lang="de-DE" sz="1600" b="0">
                          <a:effectLst/>
                        </a:rPr>
                        <a:t>Prim’s algorithm runs faster in dense graphs.</a:t>
                      </a:r>
                    </a:p>
                  </a:txBody>
                  <a:tcPr marL="72887" marR="72887" marT="102041" marB="102041" anchor="ctr">
                    <a:lnL>
                      <a:noFill/>
                    </a:lnL>
                    <a:lnR>
                      <a:noFill/>
                    </a:lnR>
                    <a:lnT>
                      <a:noFill/>
                    </a:lnT>
                    <a:lnB>
                      <a:noFill/>
                    </a:lnB>
                    <a:solidFill>
                      <a:srgbClr val="FFFFFF"/>
                    </a:solidFill>
                  </a:tcPr>
                </a:tc>
                <a:tc>
                  <a:txBody>
                    <a:bodyPr/>
                    <a:lstStyle/>
                    <a:p>
                      <a:pPr algn="l" fontAlgn="base"/>
                      <a:r>
                        <a:rPr lang="de-DE" sz="1600" b="0">
                          <a:effectLst/>
                        </a:rPr>
                        <a:t>Kruskal’s algorithm runs faster in sparse graphs.</a:t>
                      </a:r>
                    </a:p>
                  </a:txBody>
                  <a:tcPr marL="72887" marR="72887" marT="102041" marB="102041" anchor="ctr">
                    <a:lnL>
                      <a:noFill/>
                    </a:lnL>
                    <a:lnR>
                      <a:noFill/>
                    </a:lnR>
                    <a:lnT>
                      <a:noFill/>
                    </a:lnT>
                    <a:lnB>
                      <a:noFill/>
                    </a:lnB>
                    <a:solidFill>
                      <a:srgbClr val="FFFFFF"/>
                    </a:solidFill>
                  </a:tcPr>
                </a:tc>
                <a:extLst>
                  <a:ext uri="{0D108BD9-81ED-4DB2-BD59-A6C34878D82A}">
                    <a16:rowId xmlns:a16="http://schemas.microsoft.com/office/drawing/2014/main" val="1732580380"/>
                  </a:ext>
                </a:extLst>
              </a:tr>
              <a:tr h="568517">
                <a:tc>
                  <a:txBody>
                    <a:bodyPr/>
                    <a:lstStyle/>
                    <a:p>
                      <a:pPr algn="l" fontAlgn="base"/>
                      <a:r>
                        <a:rPr lang="en-US" sz="1600" b="0">
                          <a:effectLst/>
                        </a:rPr>
                        <a:t>It generates the minimum spanning tree starting from the root vertex.</a:t>
                      </a:r>
                    </a:p>
                  </a:txBody>
                  <a:tcPr marL="72887" marR="72887" marT="102041" marB="102041" anchor="ctr">
                    <a:lnL>
                      <a:noFill/>
                    </a:lnL>
                    <a:lnR>
                      <a:noFill/>
                    </a:lnR>
                    <a:lnT>
                      <a:noFill/>
                    </a:lnT>
                    <a:lnB>
                      <a:noFill/>
                    </a:lnB>
                    <a:solidFill>
                      <a:srgbClr val="FFFFFF"/>
                    </a:solidFill>
                  </a:tcPr>
                </a:tc>
                <a:tc>
                  <a:txBody>
                    <a:bodyPr/>
                    <a:lstStyle/>
                    <a:p>
                      <a:pPr algn="l" fontAlgn="base"/>
                      <a:r>
                        <a:rPr lang="en-US" sz="1600" b="0">
                          <a:effectLst/>
                        </a:rPr>
                        <a:t>It generates the minimum spanning tree starting from the least weighted edge. </a:t>
                      </a:r>
                    </a:p>
                  </a:txBody>
                  <a:tcPr marL="72887" marR="72887" marT="102041" marB="102041" anchor="ctr">
                    <a:lnL>
                      <a:noFill/>
                    </a:lnL>
                    <a:lnR>
                      <a:noFill/>
                    </a:lnR>
                    <a:lnT>
                      <a:noFill/>
                    </a:lnT>
                    <a:lnB>
                      <a:noFill/>
                    </a:lnB>
                    <a:solidFill>
                      <a:srgbClr val="FFFFFF"/>
                    </a:solidFill>
                  </a:tcPr>
                </a:tc>
                <a:extLst>
                  <a:ext uri="{0D108BD9-81ED-4DB2-BD59-A6C34878D82A}">
                    <a16:rowId xmlns:a16="http://schemas.microsoft.com/office/drawing/2014/main" val="1762094614"/>
                  </a:ext>
                </a:extLst>
              </a:tr>
              <a:tr h="568517">
                <a:tc>
                  <a:txBody>
                    <a:bodyPr/>
                    <a:lstStyle/>
                    <a:p>
                      <a:pPr algn="l" fontAlgn="base"/>
                      <a:r>
                        <a:rPr lang="en-US" sz="1600" b="0">
                          <a:effectLst/>
                        </a:rPr>
                        <a:t>Applications of prim’s algorithm are Travelling Salesman Problem, Network for roads and Rail tracks connecting all the cities etc.</a:t>
                      </a:r>
                    </a:p>
                  </a:txBody>
                  <a:tcPr marL="72887" marR="72887" marT="102041" marB="102041" anchor="ctr">
                    <a:lnL>
                      <a:noFill/>
                    </a:lnL>
                    <a:lnR>
                      <a:noFill/>
                    </a:lnR>
                    <a:lnT>
                      <a:noFill/>
                    </a:lnT>
                    <a:lnB>
                      <a:noFill/>
                    </a:lnB>
                    <a:solidFill>
                      <a:srgbClr val="FFFFFF"/>
                    </a:solidFill>
                  </a:tcPr>
                </a:tc>
                <a:tc>
                  <a:txBody>
                    <a:bodyPr/>
                    <a:lstStyle/>
                    <a:p>
                      <a:pPr algn="l" fontAlgn="base"/>
                      <a:r>
                        <a:rPr lang="en-US" sz="1600" b="0">
                          <a:effectLst/>
                        </a:rPr>
                        <a:t>Applications of Kruskal algorithm are LAN connection, TV Network etc.</a:t>
                      </a:r>
                    </a:p>
                  </a:txBody>
                  <a:tcPr marL="72887" marR="72887" marT="102041" marB="102041" anchor="ctr">
                    <a:lnL>
                      <a:noFill/>
                    </a:lnL>
                    <a:lnR>
                      <a:noFill/>
                    </a:lnR>
                    <a:lnT>
                      <a:noFill/>
                    </a:lnT>
                    <a:lnB>
                      <a:noFill/>
                    </a:lnB>
                    <a:solidFill>
                      <a:srgbClr val="FFFFFF"/>
                    </a:solidFill>
                  </a:tcPr>
                </a:tc>
                <a:extLst>
                  <a:ext uri="{0D108BD9-81ED-4DB2-BD59-A6C34878D82A}">
                    <a16:rowId xmlns:a16="http://schemas.microsoft.com/office/drawing/2014/main" val="3579645809"/>
                  </a:ext>
                </a:extLst>
              </a:tr>
              <a:tr h="386300">
                <a:tc>
                  <a:txBody>
                    <a:bodyPr/>
                    <a:lstStyle/>
                    <a:p>
                      <a:pPr algn="l" fontAlgn="base"/>
                      <a:r>
                        <a:rPr lang="en-US" sz="1600" b="0">
                          <a:effectLst/>
                        </a:rPr>
                        <a:t>Prim’s algorithm prefer list data structures.</a:t>
                      </a:r>
                    </a:p>
                  </a:txBody>
                  <a:tcPr marL="72887" marR="72887" marT="102041" marB="102041" anchor="ctr">
                    <a:lnL>
                      <a:noFill/>
                    </a:lnL>
                    <a:lnR>
                      <a:noFill/>
                    </a:lnR>
                    <a:lnT>
                      <a:noFill/>
                    </a:lnT>
                    <a:lnB>
                      <a:noFill/>
                    </a:lnB>
                    <a:solidFill>
                      <a:srgbClr val="FFFFFF"/>
                    </a:solidFill>
                  </a:tcPr>
                </a:tc>
                <a:tc>
                  <a:txBody>
                    <a:bodyPr/>
                    <a:lstStyle/>
                    <a:p>
                      <a:pPr algn="l" fontAlgn="base"/>
                      <a:r>
                        <a:rPr lang="en-US" sz="1600" b="0" dirty="0">
                          <a:effectLst/>
                        </a:rPr>
                        <a:t>Kruskal’s algorithm prefer heap data structures.</a:t>
                      </a:r>
                    </a:p>
                  </a:txBody>
                  <a:tcPr marL="72887" marR="72887" marT="102041" marB="102041" anchor="ctr">
                    <a:lnL>
                      <a:noFill/>
                    </a:lnL>
                    <a:lnR>
                      <a:noFill/>
                    </a:lnR>
                    <a:lnT>
                      <a:noFill/>
                    </a:lnT>
                    <a:lnB>
                      <a:noFill/>
                    </a:lnB>
                    <a:solidFill>
                      <a:srgbClr val="FFFFFF"/>
                    </a:solidFill>
                  </a:tcPr>
                </a:tc>
                <a:extLst>
                  <a:ext uri="{0D108BD9-81ED-4DB2-BD59-A6C34878D82A}">
                    <a16:rowId xmlns:a16="http://schemas.microsoft.com/office/drawing/2014/main" val="2081694382"/>
                  </a:ext>
                </a:extLst>
              </a:tr>
            </a:tbl>
          </a:graphicData>
        </a:graphic>
      </p:graphicFrame>
    </p:spTree>
    <p:extLst>
      <p:ext uri="{BB962C8B-B14F-4D97-AF65-F5344CB8AC3E}">
        <p14:creationId xmlns:p14="http://schemas.microsoft.com/office/powerpoint/2010/main" val="668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Minimum cost spanning tree:</a:t>
            </a:r>
            <a:endParaRPr lang="en-US" sz="2800" dirty="0"/>
          </a:p>
        </p:txBody>
      </p:sp>
      <p:sp>
        <p:nvSpPr>
          <p:cNvPr id="4" name="Rectangle 3"/>
          <p:cNvSpPr/>
          <p:nvPr/>
        </p:nvSpPr>
        <p:spPr>
          <a:xfrm>
            <a:off x="949295" y="792594"/>
            <a:ext cx="9488680" cy="4247317"/>
          </a:xfrm>
          <a:prstGeom prst="rect">
            <a:avLst/>
          </a:prstGeom>
        </p:spPr>
        <p:txBody>
          <a:bodyPr wrap="square">
            <a:spAutoFit/>
          </a:bodyPr>
          <a:lstStyle/>
          <a:p>
            <a:pPr fontAlgn="base"/>
            <a:r>
              <a:rPr lang="en-US" dirty="0">
                <a:solidFill>
                  <a:srgbClr val="05A9C5"/>
                </a:solidFill>
                <a:latin typeface="inherit"/>
              </a:rPr>
              <a:t>Real Life Applications</a:t>
            </a:r>
          </a:p>
          <a:p>
            <a:pPr fontAlgn="base"/>
            <a:endParaRPr lang="en-US" dirty="0">
              <a:solidFill>
                <a:srgbClr val="555555"/>
              </a:solidFill>
              <a:latin typeface="Philosopher"/>
            </a:endParaRPr>
          </a:p>
          <a:p>
            <a:pPr fontAlgn="base"/>
            <a:r>
              <a:rPr lang="en-US" dirty="0">
                <a:solidFill>
                  <a:srgbClr val="777777"/>
                </a:solidFill>
                <a:latin typeface="inherit"/>
              </a:rPr>
              <a:t>Minimum spanning trees are used for network designs (i.e. telephone or cable networks). They are also used to find approximate solutions for complex mathematical problems like the </a:t>
            </a:r>
            <a:r>
              <a:rPr lang="en-US" dirty="0">
                <a:solidFill>
                  <a:srgbClr val="05A9C5"/>
                </a:solidFill>
                <a:latin typeface="inherit"/>
                <a:hlinkClick r:id="rId2"/>
              </a:rPr>
              <a:t>Traveling Salesman Problem</a:t>
            </a:r>
            <a:r>
              <a:rPr lang="en-US" dirty="0">
                <a:solidFill>
                  <a:srgbClr val="777777"/>
                </a:solidFill>
                <a:latin typeface="inherit"/>
              </a:rPr>
              <a:t>. </a:t>
            </a:r>
          </a:p>
          <a:p>
            <a:pPr fontAlgn="base"/>
            <a:endParaRPr lang="en-US" dirty="0">
              <a:solidFill>
                <a:srgbClr val="777777"/>
              </a:solidFill>
              <a:latin typeface="inherit"/>
            </a:endParaRPr>
          </a:p>
          <a:p>
            <a:pPr fontAlgn="base"/>
            <a:r>
              <a:rPr lang="en-US" dirty="0">
                <a:solidFill>
                  <a:srgbClr val="777777"/>
                </a:solidFill>
                <a:latin typeface="inherit"/>
              </a:rPr>
              <a:t>Other, diverse applications include:</a:t>
            </a:r>
          </a:p>
          <a:p>
            <a:pPr fontAlgn="base"/>
            <a:endParaRPr lang="en-US" dirty="0">
              <a:solidFill>
                <a:srgbClr val="777777"/>
              </a:solidFill>
              <a:latin typeface="inherit"/>
            </a:endParaRPr>
          </a:p>
          <a:p>
            <a:pPr marL="742950" lvl="1" indent="-285750" fontAlgn="base">
              <a:buFont typeface="Arial" panose="020B0604020202020204" pitchFamily="34" charset="0"/>
              <a:buChar char="•"/>
            </a:pPr>
            <a:r>
              <a:rPr lang="en-US" dirty="0">
                <a:solidFill>
                  <a:srgbClr val="05A9C5"/>
                </a:solidFill>
                <a:latin typeface="inherit"/>
                <a:hlinkClick r:id="rId3"/>
              </a:rPr>
              <a:t>Cluster Analysis</a:t>
            </a:r>
            <a:r>
              <a:rPr lang="en-US" dirty="0">
                <a:solidFill>
                  <a:srgbClr val="777777"/>
                </a:solidFill>
                <a:latin typeface="inherit"/>
              </a:rPr>
              <a:t>.</a:t>
            </a:r>
          </a:p>
          <a:p>
            <a:pPr marL="742950" lvl="1" indent="-285750" fontAlgn="base">
              <a:buFont typeface="Arial" panose="020B0604020202020204" pitchFamily="34" charset="0"/>
              <a:buChar char="•"/>
            </a:pPr>
            <a:r>
              <a:rPr lang="en-US" dirty="0">
                <a:solidFill>
                  <a:srgbClr val="777777"/>
                </a:solidFill>
                <a:latin typeface="inherit"/>
              </a:rPr>
              <a:t>Real-time face tracking and verification (i.e. locating human faces in a video stream).</a:t>
            </a:r>
          </a:p>
          <a:p>
            <a:pPr marL="742950" lvl="1" indent="-285750" fontAlgn="base">
              <a:buFont typeface="Arial" panose="020B0604020202020204" pitchFamily="34" charset="0"/>
              <a:buChar char="•"/>
            </a:pPr>
            <a:r>
              <a:rPr lang="en-US" dirty="0">
                <a:solidFill>
                  <a:srgbClr val="777777"/>
                </a:solidFill>
                <a:latin typeface="inherit"/>
              </a:rPr>
              <a:t>Protocols in computer science to avoid network cycles.</a:t>
            </a:r>
          </a:p>
          <a:p>
            <a:pPr marL="742950" lvl="1" indent="-285750" fontAlgn="base">
              <a:buFont typeface="Arial" panose="020B0604020202020204" pitchFamily="34" charset="0"/>
              <a:buChar char="•"/>
            </a:pPr>
            <a:r>
              <a:rPr lang="en-US" dirty="0">
                <a:solidFill>
                  <a:srgbClr val="05A9C5"/>
                </a:solidFill>
                <a:latin typeface="inherit"/>
                <a:hlinkClick r:id="rId4"/>
              </a:rPr>
              <a:t>Entropy based image registration</a:t>
            </a:r>
            <a:r>
              <a:rPr lang="en-US" dirty="0">
                <a:solidFill>
                  <a:srgbClr val="777777"/>
                </a:solidFill>
                <a:latin typeface="inherit"/>
              </a:rPr>
              <a:t>.</a:t>
            </a:r>
          </a:p>
          <a:p>
            <a:pPr marL="742950" lvl="1" indent="-285750" fontAlgn="base">
              <a:buFont typeface="Arial" panose="020B0604020202020204" pitchFamily="34" charset="0"/>
              <a:buChar char="•"/>
            </a:pPr>
            <a:r>
              <a:rPr lang="en-US" dirty="0">
                <a:solidFill>
                  <a:srgbClr val="777777"/>
                </a:solidFill>
                <a:latin typeface="inherit"/>
              </a:rPr>
              <a:t>Max bottleneck paths.</a:t>
            </a:r>
          </a:p>
          <a:p>
            <a:pPr marL="742950" lvl="1" indent="-285750" fontAlgn="base">
              <a:buFont typeface="Arial" panose="020B0604020202020204" pitchFamily="34" charset="0"/>
              <a:buChar char="•"/>
            </a:pPr>
            <a:r>
              <a:rPr lang="en-US" dirty="0">
                <a:solidFill>
                  <a:srgbClr val="777777"/>
                </a:solidFill>
                <a:latin typeface="inherit"/>
              </a:rPr>
              <a:t>Dithering (adding white noise to a digital recording in order to reduce distortion).</a:t>
            </a:r>
          </a:p>
          <a:p>
            <a:pPr lvl="1" fontAlgn="base"/>
            <a:endParaRPr lang="en-US" dirty="0">
              <a:solidFill>
                <a:srgbClr val="777777"/>
              </a:solidFill>
              <a:latin typeface="inherit"/>
            </a:endParaRPr>
          </a:p>
        </p:txBody>
      </p:sp>
    </p:spTree>
    <p:extLst>
      <p:ext uri="{BB962C8B-B14F-4D97-AF65-F5344CB8AC3E}">
        <p14:creationId xmlns:p14="http://schemas.microsoft.com/office/powerpoint/2010/main" val="299725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3/3b/Shortest_path_with_direct_weights.svg/260px-Shortest_path_with_direct_weight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888" y="1719485"/>
            <a:ext cx="2476500"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349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Dynamic Programming: </a:t>
            </a:r>
            <a:r>
              <a:rPr lang="en-US" sz="2800" dirty="0"/>
              <a:t>All pairs shortest path problem:</a:t>
            </a:r>
            <a:endParaRPr lang="en-US" sz="2800" b="1" dirty="0"/>
          </a:p>
        </p:txBody>
      </p:sp>
      <p:sp>
        <p:nvSpPr>
          <p:cNvPr id="3" name="Content Placeholder 2"/>
          <p:cNvSpPr>
            <a:spLocks noGrp="1"/>
          </p:cNvSpPr>
          <p:nvPr>
            <p:ph idx="1"/>
          </p:nvPr>
        </p:nvSpPr>
        <p:spPr>
          <a:xfrm>
            <a:off x="838200" y="878104"/>
            <a:ext cx="10515600" cy="5604095"/>
          </a:xfrm>
        </p:spPr>
        <p:txBody>
          <a:bodyPr>
            <a:noAutofit/>
          </a:bodyPr>
          <a:lstStyle/>
          <a:p>
            <a:pPr algn="just"/>
            <a:r>
              <a:rPr lang="en-US" sz="1800" dirty="0"/>
              <a:t>A weighted graph is a collection of points(vertices) connected by lines(edges), where each edge has a weight(some real number) associated with it. One of the most common examples of a graph in the real world is a road map. Each location is a vertex and each road connecting locations is an edge. We can think of the distance travelled on a road from one location to another as the weight of that edge. </a:t>
            </a:r>
          </a:p>
          <a:p>
            <a:pPr algn="just"/>
            <a:r>
              <a:rPr lang="en-US" sz="1800" dirty="0"/>
              <a:t>Given a weighted graph, it is often of interest to know the shortest path from one vertex in the graph to another. The Floyd-</a:t>
            </a:r>
            <a:r>
              <a:rPr lang="en-US" sz="1800" dirty="0" err="1"/>
              <a:t>Warshall</a:t>
            </a:r>
            <a:r>
              <a:rPr lang="en-US" sz="1800" dirty="0"/>
              <a:t> algorithm determines the shortest path between all pairs of vertices in a graph. The shortest path in a weighted graph can be found by using the shortest path to the goal from all adjacent vertices. When the optimal solution to a problem can be constructed from optimal solutions to sub problems, using dynamic programming avoids re computing solutions that have already been computed. </a:t>
            </a:r>
          </a:p>
          <a:p>
            <a:pPr algn="just"/>
            <a:r>
              <a:rPr lang="en-US" sz="1800" dirty="0"/>
              <a:t>The all-pairs shortest path problem can be considered the mother of all routing problems. It aims to compute the shortest path from each vertex v to every other u. Using standard single-source algorithms, you can expect to get a naive implementation of O(n</a:t>
            </a:r>
            <a:r>
              <a:rPr lang="en-US" sz="1800" baseline="30000" dirty="0"/>
              <a:t>3</a:t>
            </a:r>
            <a:r>
              <a:rPr lang="en-US" sz="1800" dirty="0"/>
              <a:t>) if you use </a:t>
            </a:r>
            <a:r>
              <a:rPr lang="en-US" sz="1800" dirty="0" err="1"/>
              <a:t>Dijkstra</a:t>
            </a:r>
            <a:r>
              <a:rPr lang="en-US" sz="1800" dirty="0"/>
              <a:t> for example -- i.e. running a O(n</a:t>
            </a:r>
            <a:r>
              <a:rPr lang="en-US" sz="1800" baseline="30000" dirty="0"/>
              <a:t>2</a:t>
            </a:r>
            <a:r>
              <a:rPr lang="en-US" sz="1800" dirty="0"/>
              <a:t>) process n times. Likewise, if you use the Bellman-Ford-Moore algorithm on a dense graph, it'll take about O(n</a:t>
            </a:r>
            <a:r>
              <a:rPr lang="en-US" sz="1800" baseline="30000" dirty="0"/>
              <a:t>4</a:t>
            </a:r>
            <a:r>
              <a:rPr lang="en-US" sz="1800" dirty="0"/>
              <a:t>), but handle negative arc-lengths too.</a:t>
            </a:r>
          </a:p>
          <a:p>
            <a:pPr algn="just"/>
            <a:r>
              <a:rPr lang="en-US" sz="1800" dirty="0"/>
              <a:t>Storing all the paths explicitly can be very memory expensive indeed, as you need one spanning tree for each vertex. This is often impractical in terms of memory consumption, so these are usually considered as all-pairs shortest distance problems, which aim to find just the distance from each to each node to another.</a:t>
            </a:r>
          </a:p>
          <a:p>
            <a:pPr algn="just"/>
            <a:r>
              <a:rPr lang="en-US" sz="1800" dirty="0"/>
              <a:t>The result of this operation is an n * n matrix, which stores estimated distances to the each node. This has many problems when the matrix gets too big, as the algorithm will scale very poorly.</a:t>
            </a:r>
          </a:p>
          <a:p>
            <a:pPr algn="just"/>
            <a:endParaRPr lang="en-US" sz="1800" dirty="0"/>
          </a:p>
        </p:txBody>
      </p:sp>
    </p:spTree>
    <p:extLst>
      <p:ext uri="{BB962C8B-B14F-4D97-AF65-F5344CB8AC3E}">
        <p14:creationId xmlns:p14="http://schemas.microsoft.com/office/powerpoint/2010/main" val="227581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Dynamic Programming: </a:t>
            </a:r>
            <a:r>
              <a:rPr lang="en-US" sz="2800" dirty="0"/>
              <a:t>All pairs shortest path problem:</a:t>
            </a:r>
            <a:endParaRPr lang="en-US" sz="2800" b="1" dirty="0"/>
          </a:p>
        </p:txBody>
      </p:sp>
      <p:sp>
        <p:nvSpPr>
          <p:cNvPr id="3" name="Content Placeholder 2"/>
          <p:cNvSpPr>
            <a:spLocks noGrp="1"/>
          </p:cNvSpPr>
          <p:nvPr>
            <p:ph idx="1"/>
          </p:nvPr>
        </p:nvSpPr>
        <p:spPr>
          <a:xfrm>
            <a:off x="838200" y="878104"/>
            <a:ext cx="10515600" cy="5604095"/>
          </a:xfrm>
        </p:spPr>
        <p:txBody>
          <a:bodyPr>
            <a:noAutofit/>
          </a:bodyPr>
          <a:lstStyle/>
          <a:p>
            <a:r>
              <a:rPr lang="en-US" sz="1800" dirty="0"/>
              <a:t>The vertices in a graph be numbered from 1 to n. Consider the subset {1,2...,k} of these n vertices.  </a:t>
            </a:r>
          </a:p>
          <a:p>
            <a:r>
              <a:rPr lang="en-US" sz="1800" dirty="0"/>
              <a:t>Imagine finding the shortest path from vertex </a:t>
            </a:r>
            <a:r>
              <a:rPr lang="en-US" sz="1800" dirty="0" err="1"/>
              <a:t>i</a:t>
            </a:r>
            <a:r>
              <a:rPr lang="en-US" sz="1800" dirty="0"/>
              <a:t> to vertex j that uses vertices in the set {1,2, ...,k} only. There are two situations: </a:t>
            </a:r>
          </a:p>
          <a:p>
            <a:r>
              <a:rPr lang="en-US" sz="1800" dirty="0"/>
              <a:t>In the first situation, we can break down our shortest path into two paths: </a:t>
            </a:r>
            <a:r>
              <a:rPr lang="en-US" sz="1800" dirty="0" err="1"/>
              <a:t>i</a:t>
            </a:r>
            <a:r>
              <a:rPr lang="en-US" sz="1800" dirty="0"/>
              <a:t> to k and then k to j. Note that all the intermediate vertices from </a:t>
            </a:r>
            <a:r>
              <a:rPr lang="en-US" sz="1800" dirty="0" err="1"/>
              <a:t>i</a:t>
            </a:r>
            <a:r>
              <a:rPr lang="en-US" sz="1800" dirty="0"/>
              <a:t> to k are from the set {1,2,...,k-1} and that all the intermediate vertices from k to j are from the set {1,2,...,k-1} also. </a:t>
            </a:r>
          </a:p>
          <a:p>
            <a:r>
              <a:rPr lang="en-US" sz="1800" dirty="0"/>
              <a:t>In the second situation, we simply have that all intermediate vertices are from the set {1,2,...,k-1}. </a:t>
            </a:r>
          </a:p>
          <a:p>
            <a:pPr algn="just"/>
            <a:endParaRPr lang="en-US" sz="1800" dirty="0"/>
          </a:p>
        </p:txBody>
      </p:sp>
      <p:pic>
        <p:nvPicPr>
          <p:cNvPr id="4" name="Picture 3"/>
          <p:cNvPicPr>
            <a:picLocks noChangeAspect="1"/>
          </p:cNvPicPr>
          <p:nvPr/>
        </p:nvPicPr>
        <p:blipFill>
          <a:blip r:embed="rId2"/>
          <a:stretch>
            <a:fillRect/>
          </a:stretch>
        </p:blipFill>
        <p:spPr>
          <a:xfrm>
            <a:off x="3129650" y="3480808"/>
            <a:ext cx="5236683" cy="2573963"/>
          </a:xfrm>
          <a:prstGeom prst="rect">
            <a:avLst/>
          </a:prstGeom>
        </p:spPr>
      </p:pic>
    </p:spTree>
    <p:extLst>
      <p:ext uri="{BB962C8B-B14F-4D97-AF65-F5344CB8AC3E}">
        <p14:creationId xmlns:p14="http://schemas.microsoft.com/office/powerpoint/2010/main" val="46854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Dynamic Programming: </a:t>
            </a:r>
            <a:r>
              <a:rPr lang="en-US" sz="2800" dirty="0"/>
              <a:t>All pairs shortest path problem:</a:t>
            </a:r>
            <a:endParaRPr lang="en-US" sz="2800" b="1" dirty="0"/>
          </a:p>
        </p:txBody>
      </p:sp>
      <p:sp>
        <p:nvSpPr>
          <p:cNvPr id="3" name="Content Placeholder 2"/>
          <p:cNvSpPr>
            <a:spLocks noGrp="1"/>
          </p:cNvSpPr>
          <p:nvPr>
            <p:ph idx="1"/>
          </p:nvPr>
        </p:nvSpPr>
        <p:spPr>
          <a:xfrm>
            <a:off x="838200" y="878104"/>
            <a:ext cx="10515600" cy="5604095"/>
          </a:xfrm>
        </p:spPr>
        <p:txBody>
          <a:bodyPr>
            <a:noAutofit/>
          </a:bodyPr>
          <a:lstStyle/>
          <a:p>
            <a:pPr marL="0" indent="0" algn="just">
              <a:buNone/>
            </a:pPr>
            <a:r>
              <a:rPr lang="en-US" sz="2000" b="1" dirty="0"/>
              <a:t>Problem description</a:t>
            </a:r>
            <a:endParaRPr lang="en-US" sz="2000" dirty="0"/>
          </a:p>
          <a:p>
            <a:pPr marL="0" indent="0" algn="just">
              <a:buNone/>
            </a:pPr>
            <a:r>
              <a:rPr lang="en-US" sz="2000" b="1" dirty="0"/>
              <a:t>     </a:t>
            </a:r>
            <a:r>
              <a:rPr lang="en-US" sz="2000" dirty="0"/>
              <a:t>   When a weighted graph, represented by its weight matrix W then objective is to find the distance between every pair of nodes. We will apply dynamic programming to solve the all pairs shortest path</a:t>
            </a:r>
          </a:p>
          <a:p>
            <a:pPr marL="0" indent="0" algn="just">
              <a:buNone/>
            </a:pPr>
            <a:r>
              <a:rPr lang="en-US" sz="2000" b="1" dirty="0"/>
              <a:t>Step 1:      </a:t>
            </a:r>
            <a:endParaRPr lang="en-US" sz="2000" dirty="0"/>
          </a:p>
          <a:p>
            <a:pPr marL="0" indent="0" algn="just">
              <a:buNone/>
            </a:pPr>
            <a:r>
              <a:rPr lang="en-US" sz="2000" dirty="0"/>
              <a:t>We will decompose the given problem into sub problems. Let, </a:t>
            </a:r>
            <a:r>
              <a:rPr lang="en-US" sz="2000" dirty="0" err="1"/>
              <a:t>Ak</a:t>
            </a:r>
            <a:r>
              <a:rPr lang="en-US" sz="2000" dirty="0"/>
              <a:t>(</a:t>
            </a:r>
            <a:r>
              <a:rPr lang="en-US" sz="2000" dirty="0" err="1"/>
              <a:t>i,j</a:t>
            </a:r>
            <a:r>
              <a:rPr lang="en-US" sz="2000" dirty="0"/>
              <a:t>) be the length of shortest path from node </a:t>
            </a:r>
            <a:r>
              <a:rPr lang="en-US" sz="2000" dirty="0" err="1"/>
              <a:t>i</a:t>
            </a:r>
            <a:r>
              <a:rPr lang="en-US" sz="2000" dirty="0"/>
              <a:t> to node j such that the label for every intermediate node will be &lt;=</a:t>
            </a:r>
            <a:r>
              <a:rPr lang="en-US" sz="2000" dirty="0" err="1"/>
              <a:t>k.We</a:t>
            </a:r>
            <a:r>
              <a:rPr lang="en-US" sz="2000" dirty="0"/>
              <a:t> will compute </a:t>
            </a:r>
            <a:r>
              <a:rPr lang="en-US" sz="2000" dirty="0" err="1"/>
              <a:t>Ak</a:t>
            </a:r>
            <a:r>
              <a:rPr lang="en-US" sz="2000" dirty="0"/>
              <a:t> for k=1……..n for n nodes.</a:t>
            </a:r>
          </a:p>
          <a:p>
            <a:pPr marL="0" indent="0" algn="just">
              <a:buNone/>
            </a:pPr>
            <a:r>
              <a:rPr lang="en-US" sz="2000" b="1" dirty="0"/>
              <a:t>Step 2:  </a:t>
            </a:r>
            <a:endParaRPr lang="en-US" sz="2000" dirty="0"/>
          </a:p>
          <a:p>
            <a:pPr marL="0" indent="0" algn="just">
              <a:buNone/>
            </a:pPr>
            <a:r>
              <a:rPr lang="en-US" sz="2000" dirty="0"/>
              <a:t>For solving all pair shortest path the principle of optimality is used that means any sub path of shortest path is a shortest path between the end nodes. Divide the paths from path  from </a:t>
            </a:r>
            <a:r>
              <a:rPr lang="en-US" sz="2000" dirty="0" err="1"/>
              <a:t>i</a:t>
            </a:r>
            <a:r>
              <a:rPr lang="en-US" sz="2000" dirty="0"/>
              <a:t> node to j node for every intermediate node say k then there arises two cases.</a:t>
            </a:r>
          </a:p>
          <a:p>
            <a:pPr marL="0" indent="0" algn="just">
              <a:buNone/>
            </a:pPr>
            <a:r>
              <a:rPr lang="en-US" sz="2000" dirty="0"/>
              <a:t>        </a:t>
            </a:r>
            <a:r>
              <a:rPr lang="en-US" sz="2000" dirty="0" err="1"/>
              <a:t>i</a:t>
            </a:r>
            <a:r>
              <a:rPr lang="en-US" sz="2000" dirty="0"/>
              <a:t>)Path going from </a:t>
            </a:r>
            <a:r>
              <a:rPr lang="en-US" sz="2000" dirty="0" err="1"/>
              <a:t>i</a:t>
            </a:r>
            <a:r>
              <a:rPr lang="en-US" sz="2000" dirty="0"/>
              <a:t> to j via k.</a:t>
            </a:r>
          </a:p>
          <a:p>
            <a:pPr marL="0" indent="0" algn="just">
              <a:buNone/>
            </a:pPr>
            <a:r>
              <a:rPr lang="en-US" sz="2000" dirty="0"/>
              <a:t>        ii)Path which is not going via k.</a:t>
            </a:r>
          </a:p>
          <a:p>
            <a:pPr marL="0" indent="0" algn="just">
              <a:buNone/>
            </a:pPr>
            <a:r>
              <a:rPr lang="en-US" sz="2000" dirty="0"/>
              <a:t>Select only shortest path from two cases.</a:t>
            </a:r>
          </a:p>
        </p:txBody>
      </p:sp>
    </p:spTree>
    <p:extLst>
      <p:ext uri="{BB962C8B-B14F-4D97-AF65-F5344CB8AC3E}">
        <p14:creationId xmlns:p14="http://schemas.microsoft.com/office/powerpoint/2010/main" val="286886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Dynamic Programming: </a:t>
            </a:r>
            <a:r>
              <a:rPr lang="en-US" sz="2800" dirty="0"/>
              <a:t>All pairs shortest path problem:</a:t>
            </a:r>
            <a:endParaRPr lang="en-US" sz="2800" b="1" dirty="0"/>
          </a:p>
        </p:txBody>
      </p:sp>
      <p:sp>
        <p:nvSpPr>
          <p:cNvPr id="3" name="Content Placeholder 2"/>
          <p:cNvSpPr>
            <a:spLocks noGrp="1"/>
          </p:cNvSpPr>
          <p:nvPr>
            <p:ph idx="1"/>
          </p:nvPr>
        </p:nvSpPr>
        <p:spPr>
          <a:xfrm>
            <a:off x="838200" y="878104"/>
            <a:ext cx="10515600" cy="5604095"/>
          </a:xfrm>
        </p:spPr>
        <p:txBody>
          <a:bodyPr>
            <a:noAutofit/>
          </a:bodyPr>
          <a:lstStyle/>
          <a:p>
            <a:pPr marL="0" indent="0" algn="just">
              <a:buNone/>
            </a:pPr>
            <a:r>
              <a:rPr lang="en-US" sz="1800" b="1" dirty="0"/>
              <a:t>Step 3:</a:t>
            </a:r>
            <a:r>
              <a:rPr lang="en-US" sz="1800" dirty="0"/>
              <a:t> The shortest path can be composed using bottom up computation method. Now, define the function A for a weighted graph with the vertices {1,2,...n} as follows: </a:t>
            </a:r>
          </a:p>
          <a:p>
            <a:pPr marL="0" indent="0" algn="just">
              <a:buNone/>
            </a:pPr>
            <a:r>
              <a:rPr lang="en-US" sz="1800" dirty="0" err="1"/>
              <a:t>A</a:t>
            </a:r>
            <a:r>
              <a:rPr lang="en-US" sz="1800" baseline="30000" dirty="0" err="1"/>
              <a:t>k</a:t>
            </a:r>
            <a:r>
              <a:rPr lang="en-US" sz="1800" dirty="0"/>
              <a:t>(</a:t>
            </a:r>
            <a:r>
              <a:rPr lang="en-US" sz="1800" dirty="0" err="1"/>
              <a:t>i,j</a:t>
            </a:r>
            <a:r>
              <a:rPr lang="en-US" sz="1800" dirty="0"/>
              <a:t>) = the shortest distance from vertex </a:t>
            </a:r>
            <a:r>
              <a:rPr lang="en-US" sz="1800" dirty="0" err="1"/>
              <a:t>i</a:t>
            </a:r>
            <a:r>
              <a:rPr lang="en-US" sz="1800" dirty="0"/>
              <a:t> to vertex j using the intermediate vertices in the set {1,2,...,k}. </a:t>
            </a:r>
          </a:p>
          <a:p>
            <a:pPr marL="0" indent="0" algn="just">
              <a:buNone/>
            </a:pPr>
            <a:r>
              <a:rPr lang="en-US" sz="1800" dirty="0"/>
              <a:t> Now, using the ideas from above, we can actually recursively define the function A: </a:t>
            </a:r>
          </a:p>
          <a:p>
            <a:pPr marL="0" indent="0" algn="just">
              <a:buNone/>
            </a:pPr>
            <a:r>
              <a:rPr lang="en-US" sz="1800" dirty="0"/>
              <a:t> </a:t>
            </a:r>
            <a:r>
              <a:rPr lang="en-US" sz="1800" dirty="0" err="1"/>
              <a:t>A</a:t>
            </a:r>
            <a:r>
              <a:rPr lang="en-US" sz="1800" baseline="30000" dirty="0" err="1"/>
              <a:t>k</a:t>
            </a:r>
            <a:r>
              <a:rPr lang="en-US" sz="1800" dirty="0"/>
              <a:t> (</a:t>
            </a:r>
            <a:r>
              <a:rPr lang="en-US" sz="1800" dirty="0" err="1"/>
              <a:t>i,j</a:t>
            </a:r>
            <a:r>
              <a:rPr lang="en-US" sz="1800" dirty="0"/>
              <a:t>) = w(</a:t>
            </a:r>
            <a:r>
              <a:rPr lang="en-US" sz="1800" dirty="0" err="1"/>
              <a:t>i,j</a:t>
            </a:r>
            <a:r>
              <a:rPr lang="en-US" sz="1800" dirty="0"/>
              <a:t>), if k=0 </a:t>
            </a:r>
          </a:p>
          <a:p>
            <a:pPr marL="0" indent="0" algn="just">
              <a:buNone/>
            </a:pPr>
            <a:r>
              <a:rPr lang="en-US" sz="1800" dirty="0"/>
              <a:t>             = min( A</a:t>
            </a:r>
            <a:r>
              <a:rPr lang="en-US" sz="1800" baseline="30000" dirty="0"/>
              <a:t>k-1</a:t>
            </a:r>
            <a:r>
              <a:rPr lang="en-US" sz="1800" dirty="0"/>
              <a:t>(</a:t>
            </a:r>
            <a:r>
              <a:rPr lang="en-US" sz="1800" dirty="0" err="1"/>
              <a:t>i,j</a:t>
            </a:r>
            <a:r>
              <a:rPr lang="en-US" sz="1800" dirty="0"/>
              <a:t>), A</a:t>
            </a:r>
            <a:r>
              <a:rPr lang="en-US" sz="1800" baseline="30000" dirty="0"/>
              <a:t>k-1</a:t>
            </a:r>
            <a:r>
              <a:rPr lang="en-US" sz="1800" dirty="0"/>
              <a:t>(</a:t>
            </a:r>
            <a:r>
              <a:rPr lang="en-US" sz="1800" dirty="0" err="1"/>
              <a:t>i,k</a:t>
            </a:r>
            <a:r>
              <a:rPr lang="en-US" sz="1800" dirty="0"/>
              <a:t>)+A</a:t>
            </a:r>
            <a:r>
              <a:rPr lang="en-US" sz="1800" baseline="30000" dirty="0"/>
              <a:t>k-1</a:t>
            </a:r>
            <a:r>
              <a:rPr lang="en-US" sz="1800" dirty="0"/>
              <a:t>(</a:t>
            </a:r>
            <a:r>
              <a:rPr lang="en-US" sz="1800" dirty="0" err="1"/>
              <a:t>k,j</a:t>
            </a:r>
            <a:r>
              <a:rPr lang="en-US" sz="1800" dirty="0"/>
              <a:t>) ) if k &gt; 0 </a:t>
            </a:r>
          </a:p>
          <a:p>
            <a:pPr marL="0" indent="0" algn="just">
              <a:buNone/>
            </a:pPr>
            <a:r>
              <a:rPr lang="en-US" sz="1800" dirty="0"/>
              <a:t> In English, the first line says that if we do not allow intermediate vertices, then the shortest path between two vertices is the weight of the edge that connects them. If no such weight exists, we usually define  this shortest path to be of length infinity. </a:t>
            </a:r>
          </a:p>
          <a:p>
            <a:pPr marL="0" indent="0" algn="just">
              <a:buNone/>
            </a:pPr>
            <a:r>
              <a:rPr lang="en-US" sz="1800" dirty="0"/>
              <a:t>1) k is an intermediate vertex on the shortest path.  2) k is not an intermediate vertex on the shortest path. </a:t>
            </a:r>
          </a:p>
          <a:p>
            <a:pPr marL="0" indent="0" algn="just">
              <a:buNone/>
            </a:pPr>
            <a:r>
              <a:rPr lang="en-US" sz="1800" dirty="0"/>
              <a:t> The second line pertains to allowing intermediate vertices. It says that the minimum path from </a:t>
            </a:r>
            <a:r>
              <a:rPr lang="en-US" sz="1800" dirty="0" err="1"/>
              <a:t>i</a:t>
            </a:r>
            <a:r>
              <a:rPr lang="en-US" sz="1800" dirty="0"/>
              <a:t> to j through vertices {1,2,...,k} is either the minimum path from </a:t>
            </a:r>
            <a:r>
              <a:rPr lang="en-US" sz="1800" dirty="0" err="1"/>
              <a:t>i</a:t>
            </a:r>
            <a:r>
              <a:rPr lang="en-US" sz="1800" dirty="0"/>
              <a:t> to j through </a:t>
            </a:r>
          </a:p>
          <a:p>
            <a:pPr marL="0" indent="0" algn="just">
              <a:buNone/>
            </a:pPr>
            <a:r>
              <a:rPr lang="en-US" sz="1800" dirty="0"/>
              <a:t>vertices {1,2,...,k-1} OR the sum of the minimum path from vertex </a:t>
            </a:r>
            <a:r>
              <a:rPr lang="en-US" sz="1800" dirty="0" err="1"/>
              <a:t>i</a:t>
            </a:r>
            <a:r>
              <a:rPr lang="en-US" sz="1800" dirty="0"/>
              <a:t> to k through {1,2,...,k-1} plus the minimum path from vertex k to j through {1,2,...k-1}. Since this is the case, we compute both and choose the smaller of these. </a:t>
            </a:r>
          </a:p>
          <a:p>
            <a:pPr marL="0" indent="0" algn="just">
              <a:buNone/>
            </a:pPr>
            <a:r>
              <a:rPr lang="en-US" sz="1800" dirty="0"/>
              <a:t> All of this points to storing a 2-dimensional table of shortest distances and using dynamic programming for a solution.</a:t>
            </a:r>
          </a:p>
        </p:txBody>
      </p:sp>
    </p:spTree>
    <p:extLst>
      <p:ext uri="{BB962C8B-B14F-4D97-AF65-F5344CB8AC3E}">
        <p14:creationId xmlns:p14="http://schemas.microsoft.com/office/powerpoint/2010/main" val="5148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0E0C0F-E153-4F4C-98D8-72991B579A8F}"/>
              </a:ext>
            </a:extLst>
          </p:cNvPr>
          <p:cNvSpPr txBox="1"/>
          <p:nvPr/>
        </p:nvSpPr>
        <p:spPr>
          <a:xfrm>
            <a:off x="212436" y="383951"/>
            <a:ext cx="6153156" cy="5909310"/>
          </a:xfrm>
          <a:prstGeom prst="rect">
            <a:avLst/>
          </a:prstGeom>
          <a:noFill/>
        </p:spPr>
        <p:txBody>
          <a:bodyPr wrap="square">
            <a:spAutoFit/>
          </a:bodyPr>
          <a:lstStyle/>
          <a:p>
            <a:pPr marL="285750" indent="-285750" algn="just">
              <a:spcBef>
                <a:spcPts val="600"/>
              </a:spcBef>
              <a:spcAft>
                <a:spcPts val="600"/>
              </a:spcAft>
              <a:buFont typeface="Wingdings" panose="05000000000000000000" pitchFamily="2" charset="2"/>
              <a:buChar char="Ø"/>
            </a:pPr>
            <a:r>
              <a:rPr lang="en-US" sz="1600" dirty="0"/>
              <a:t>Graphs in data structures are non-linear data structures made up of a finite number of nodes or vertices and the edges that connect them. </a:t>
            </a:r>
          </a:p>
          <a:p>
            <a:pPr marL="285750" indent="-285750" algn="just">
              <a:spcBef>
                <a:spcPts val="600"/>
              </a:spcBef>
              <a:spcAft>
                <a:spcPts val="600"/>
              </a:spcAft>
              <a:buFont typeface="Wingdings" panose="05000000000000000000" pitchFamily="2" charset="2"/>
              <a:buChar char="Ø"/>
            </a:pPr>
            <a:r>
              <a:rPr lang="en-US" sz="1600" dirty="0"/>
              <a:t>Graphs in data structures are used to address real-world problems in which it represents the problem area as a network like telephone networks, circuit networks, and social networks. </a:t>
            </a:r>
          </a:p>
          <a:p>
            <a:pPr marL="285750" indent="-285750" algn="just">
              <a:spcBef>
                <a:spcPts val="600"/>
              </a:spcBef>
              <a:spcAft>
                <a:spcPts val="600"/>
              </a:spcAft>
              <a:buFont typeface="Wingdings" panose="05000000000000000000" pitchFamily="2" charset="2"/>
              <a:buChar char="Ø"/>
            </a:pPr>
            <a:r>
              <a:rPr lang="en-US" sz="1600" dirty="0"/>
              <a:t>For example, it can represent a single user as nodes or vertices in a telephone network, while the link between them via telephone represents edges.</a:t>
            </a:r>
          </a:p>
          <a:p>
            <a:pPr marL="285750" indent="-285750" algn="just">
              <a:spcBef>
                <a:spcPts val="600"/>
              </a:spcBef>
              <a:spcAft>
                <a:spcPts val="600"/>
              </a:spcAft>
              <a:buFont typeface="Wingdings" panose="05000000000000000000" pitchFamily="2" charset="2"/>
              <a:buChar char="Ø"/>
            </a:pPr>
            <a:endParaRPr lang="en-US" sz="1600" dirty="0"/>
          </a:p>
          <a:p>
            <a:pPr marL="285750" indent="-285750" algn="just">
              <a:spcBef>
                <a:spcPts val="600"/>
              </a:spcBef>
              <a:spcAft>
                <a:spcPts val="600"/>
              </a:spcAft>
              <a:buFont typeface="Wingdings" panose="05000000000000000000" pitchFamily="2" charset="2"/>
              <a:buChar char="Ø"/>
            </a:pPr>
            <a:endParaRPr lang="en-US" sz="1600" dirty="0"/>
          </a:p>
          <a:p>
            <a:pPr marL="285750" indent="-285750" algn="just">
              <a:spcBef>
                <a:spcPts val="600"/>
              </a:spcBef>
              <a:spcAft>
                <a:spcPts val="600"/>
              </a:spcAft>
              <a:buFont typeface="Wingdings" panose="05000000000000000000" pitchFamily="2" charset="2"/>
              <a:buChar char="Ø"/>
            </a:pPr>
            <a:endParaRPr lang="en-US" sz="1600" dirty="0"/>
          </a:p>
          <a:p>
            <a:pPr marL="285750" indent="-285750" algn="just">
              <a:spcBef>
                <a:spcPts val="600"/>
              </a:spcBef>
              <a:spcAft>
                <a:spcPts val="600"/>
              </a:spcAft>
              <a:buFont typeface="Wingdings" panose="05000000000000000000" pitchFamily="2" charset="2"/>
              <a:buChar char="Ø"/>
            </a:pPr>
            <a:endParaRPr lang="en-US" sz="1600" dirty="0"/>
          </a:p>
          <a:p>
            <a:pPr marL="285750" indent="-285750" algn="just">
              <a:spcBef>
                <a:spcPts val="600"/>
              </a:spcBef>
              <a:spcAft>
                <a:spcPts val="600"/>
              </a:spcAft>
              <a:buFont typeface="Wingdings" panose="05000000000000000000" pitchFamily="2" charset="2"/>
              <a:buChar char="Ø"/>
            </a:pPr>
            <a:endParaRPr lang="en-US" sz="1600" dirty="0"/>
          </a:p>
          <a:p>
            <a:pPr marL="285750" indent="-285750" algn="just">
              <a:spcBef>
                <a:spcPts val="600"/>
              </a:spcBef>
              <a:spcAft>
                <a:spcPts val="600"/>
              </a:spcAft>
              <a:buFont typeface="Wingdings" panose="05000000000000000000" pitchFamily="2" charset="2"/>
              <a:buChar char="Ø"/>
            </a:pPr>
            <a:r>
              <a:rPr lang="en-US" sz="1600" dirty="0"/>
              <a:t>This graph has a set of vertices V= { 1,2,3,4,5} and a set of edges       E= { (1,2),(1,3),(2,3),(2,4),(2,5),(3,5),(4,50 }.</a:t>
            </a:r>
          </a:p>
          <a:p>
            <a:pPr marL="285750" indent="-285750" algn="just">
              <a:spcBef>
                <a:spcPts val="600"/>
              </a:spcBef>
              <a:spcAft>
                <a:spcPts val="600"/>
              </a:spcAft>
              <a:buFont typeface="Wingdings" panose="05000000000000000000" pitchFamily="2" charset="2"/>
              <a:buChar char="Ø"/>
            </a:pPr>
            <a:r>
              <a:rPr lang="en-US" sz="1600" dirty="0"/>
              <a:t>Now that you’ve learned about the definition of graphs in data structures, you will learn about their various types.</a:t>
            </a:r>
          </a:p>
        </p:txBody>
      </p:sp>
      <p:pic>
        <p:nvPicPr>
          <p:cNvPr id="7" name="Picture 6">
            <a:extLst>
              <a:ext uri="{FF2B5EF4-FFF2-40B4-BE49-F238E27FC236}">
                <a16:creationId xmlns:a16="http://schemas.microsoft.com/office/drawing/2014/main" id="{BA983257-A8AB-959E-841A-A6D936BD8523}"/>
              </a:ext>
            </a:extLst>
          </p:cNvPr>
          <p:cNvPicPr>
            <a:picLocks noChangeAspect="1"/>
          </p:cNvPicPr>
          <p:nvPr/>
        </p:nvPicPr>
        <p:blipFill>
          <a:blip r:embed="rId2"/>
          <a:stretch>
            <a:fillRect/>
          </a:stretch>
        </p:blipFill>
        <p:spPr>
          <a:xfrm>
            <a:off x="4036290" y="2882875"/>
            <a:ext cx="2329302" cy="1723549"/>
          </a:xfrm>
          <a:prstGeom prst="rect">
            <a:avLst/>
          </a:prstGeom>
        </p:spPr>
      </p:pic>
      <p:sp>
        <p:nvSpPr>
          <p:cNvPr id="9" name="TextBox 8">
            <a:extLst>
              <a:ext uri="{FF2B5EF4-FFF2-40B4-BE49-F238E27FC236}">
                <a16:creationId xmlns:a16="http://schemas.microsoft.com/office/drawing/2014/main" id="{7D69B191-C605-AA85-CF65-0876DDF4BDBB}"/>
              </a:ext>
            </a:extLst>
          </p:cNvPr>
          <p:cNvSpPr txBox="1"/>
          <p:nvPr/>
        </p:nvSpPr>
        <p:spPr>
          <a:xfrm>
            <a:off x="341744" y="3084176"/>
            <a:ext cx="3694546" cy="1723549"/>
          </a:xfrm>
          <a:prstGeom prst="rect">
            <a:avLst/>
          </a:prstGeom>
          <a:noFill/>
        </p:spPr>
        <p:txBody>
          <a:bodyPr wrap="square">
            <a:spAutoFit/>
          </a:bodyPr>
          <a:lstStyle/>
          <a:p>
            <a:pPr algn="just">
              <a:spcBef>
                <a:spcPts val="600"/>
              </a:spcBef>
              <a:spcAft>
                <a:spcPts val="600"/>
              </a:spcAft>
            </a:pPr>
            <a:r>
              <a:rPr lang="en-US" sz="1600" b="1" dirty="0"/>
              <a:t>What Are Graphs in Data Structure?</a:t>
            </a:r>
          </a:p>
          <a:p>
            <a:pPr algn="just">
              <a:spcBef>
                <a:spcPts val="600"/>
              </a:spcBef>
              <a:spcAft>
                <a:spcPts val="600"/>
              </a:spcAft>
            </a:pPr>
            <a:r>
              <a:rPr lang="en-US" sz="1600" dirty="0"/>
              <a:t>A graph is a non-linear kind of data structure made up of nodes or vertices and edges. The edges connect any two nodes in the graph, and the nodes are also known as vertices.</a:t>
            </a:r>
          </a:p>
        </p:txBody>
      </p:sp>
      <p:sp>
        <p:nvSpPr>
          <p:cNvPr id="15" name="TextBox 14">
            <a:extLst>
              <a:ext uri="{FF2B5EF4-FFF2-40B4-BE49-F238E27FC236}">
                <a16:creationId xmlns:a16="http://schemas.microsoft.com/office/drawing/2014/main" id="{DD74281B-D12E-342B-317A-FBABBF080283}"/>
              </a:ext>
            </a:extLst>
          </p:cNvPr>
          <p:cNvSpPr txBox="1"/>
          <p:nvPr/>
        </p:nvSpPr>
        <p:spPr>
          <a:xfrm>
            <a:off x="6605737" y="211559"/>
            <a:ext cx="3565238" cy="6494085"/>
          </a:xfrm>
          <a:prstGeom prst="rect">
            <a:avLst/>
          </a:prstGeom>
          <a:noFill/>
        </p:spPr>
        <p:txBody>
          <a:bodyPr wrap="square">
            <a:spAutoFit/>
          </a:bodyPr>
          <a:lstStyle/>
          <a:p>
            <a:pPr algn="just"/>
            <a:r>
              <a:rPr lang="en-US" sz="1600" b="1" dirty="0"/>
              <a:t>Types of Graphs in Data Structures: </a:t>
            </a:r>
            <a:r>
              <a:rPr lang="en-US" sz="1600" dirty="0"/>
              <a:t>There are different types of graphs in data structures, each of which is detailed below.</a:t>
            </a:r>
          </a:p>
          <a:p>
            <a:pPr algn="just"/>
            <a:endParaRPr lang="en-US" sz="1600" dirty="0"/>
          </a:p>
          <a:p>
            <a:pPr algn="just"/>
            <a:r>
              <a:rPr lang="en-US" sz="1600" b="1" dirty="0"/>
              <a:t>1. Finite Graph: </a:t>
            </a:r>
            <a:r>
              <a:rPr lang="en-US" sz="1600" dirty="0"/>
              <a:t>The graph G=(V, E) is called a finite graph if the number of vertices and edges in the graph is limited in the number.</a:t>
            </a:r>
          </a:p>
          <a:p>
            <a:pPr marL="342900" indent="-342900" algn="just">
              <a:buAutoNum type="arabicPeriod"/>
            </a:pPr>
            <a:endParaRPr lang="en-US" sz="1600" dirty="0"/>
          </a:p>
          <a:p>
            <a:pPr algn="just"/>
            <a:r>
              <a:rPr lang="en-US" sz="1600" b="1" dirty="0"/>
              <a:t>2. Infinite Graph: </a:t>
            </a:r>
            <a:r>
              <a:rPr lang="en-US" sz="1600" dirty="0"/>
              <a:t>The graph G=(V, E) is called a finite graph if the number of vertices and edges in the graph is interminable.</a:t>
            </a:r>
          </a:p>
          <a:p>
            <a:pPr algn="just"/>
            <a:endParaRPr lang="en-US" sz="1600" dirty="0"/>
          </a:p>
          <a:p>
            <a:pPr algn="just"/>
            <a:r>
              <a:rPr lang="en-US" sz="1600" b="1" dirty="0"/>
              <a:t>3. Trivial Graph: </a:t>
            </a:r>
            <a:r>
              <a:rPr lang="en-US" sz="1600" dirty="0"/>
              <a:t>A graph G= (V, E) is trivial if it contains only a single vertex and no edges.</a:t>
            </a:r>
          </a:p>
          <a:p>
            <a:pPr algn="just"/>
            <a:endParaRPr lang="en-US" sz="1600" dirty="0"/>
          </a:p>
          <a:p>
            <a:pPr algn="just"/>
            <a:r>
              <a:rPr lang="en-US" sz="1600" b="1" dirty="0"/>
              <a:t>4. Simple Graph: </a:t>
            </a:r>
            <a:r>
              <a:rPr lang="en-US" sz="1600" dirty="0"/>
              <a:t>If each pair of nodes or vertices in a graph G=(V, E) has only one edge, it is a simple graph. </a:t>
            </a:r>
          </a:p>
          <a:p>
            <a:pPr algn="just"/>
            <a:endParaRPr lang="en-US" sz="1600" dirty="0"/>
          </a:p>
          <a:p>
            <a:pPr algn="just"/>
            <a:r>
              <a:rPr lang="en-US" sz="1600" dirty="0"/>
              <a:t>As a result, there is just one edge linking two vertices, depicting one-to-one interactions between two elements.</a:t>
            </a:r>
          </a:p>
        </p:txBody>
      </p:sp>
      <p:pic>
        <p:nvPicPr>
          <p:cNvPr id="17" name="Picture 16">
            <a:extLst>
              <a:ext uri="{FF2B5EF4-FFF2-40B4-BE49-F238E27FC236}">
                <a16:creationId xmlns:a16="http://schemas.microsoft.com/office/drawing/2014/main" id="{10F310F2-403F-849D-9395-641CAB510EE7}"/>
              </a:ext>
            </a:extLst>
          </p:cNvPr>
          <p:cNvPicPr>
            <a:picLocks noChangeAspect="1"/>
          </p:cNvPicPr>
          <p:nvPr/>
        </p:nvPicPr>
        <p:blipFill>
          <a:blip r:embed="rId3"/>
          <a:stretch>
            <a:fillRect/>
          </a:stretch>
        </p:blipFill>
        <p:spPr>
          <a:xfrm>
            <a:off x="10298182" y="1173018"/>
            <a:ext cx="1552074" cy="1226065"/>
          </a:xfrm>
          <a:prstGeom prst="rect">
            <a:avLst/>
          </a:prstGeom>
        </p:spPr>
      </p:pic>
      <p:pic>
        <p:nvPicPr>
          <p:cNvPr id="19" name="Picture 18">
            <a:extLst>
              <a:ext uri="{FF2B5EF4-FFF2-40B4-BE49-F238E27FC236}">
                <a16:creationId xmlns:a16="http://schemas.microsoft.com/office/drawing/2014/main" id="{1FF8AA56-EC20-F103-4CCF-FA09A0E47BE2}"/>
              </a:ext>
            </a:extLst>
          </p:cNvPr>
          <p:cNvPicPr>
            <a:picLocks noChangeAspect="1"/>
          </p:cNvPicPr>
          <p:nvPr/>
        </p:nvPicPr>
        <p:blipFill>
          <a:blip r:embed="rId4"/>
          <a:stretch>
            <a:fillRect/>
          </a:stretch>
        </p:blipFill>
        <p:spPr>
          <a:xfrm>
            <a:off x="10298183" y="2781275"/>
            <a:ext cx="1552073" cy="1034618"/>
          </a:xfrm>
          <a:prstGeom prst="rect">
            <a:avLst/>
          </a:prstGeom>
        </p:spPr>
      </p:pic>
      <p:pic>
        <p:nvPicPr>
          <p:cNvPr id="21" name="Picture 20">
            <a:extLst>
              <a:ext uri="{FF2B5EF4-FFF2-40B4-BE49-F238E27FC236}">
                <a16:creationId xmlns:a16="http://schemas.microsoft.com/office/drawing/2014/main" id="{3EC9606A-8495-E511-1A47-D53909F1670C}"/>
              </a:ext>
            </a:extLst>
          </p:cNvPr>
          <p:cNvPicPr>
            <a:picLocks noChangeAspect="1"/>
          </p:cNvPicPr>
          <p:nvPr/>
        </p:nvPicPr>
        <p:blipFill>
          <a:blip r:embed="rId5"/>
          <a:stretch>
            <a:fillRect/>
          </a:stretch>
        </p:blipFill>
        <p:spPr>
          <a:xfrm>
            <a:off x="10714181" y="4009091"/>
            <a:ext cx="709539" cy="597333"/>
          </a:xfrm>
          <a:prstGeom prst="rect">
            <a:avLst/>
          </a:prstGeom>
        </p:spPr>
      </p:pic>
      <p:pic>
        <p:nvPicPr>
          <p:cNvPr id="23" name="Picture 22">
            <a:extLst>
              <a:ext uri="{FF2B5EF4-FFF2-40B4-BE49-F238E27FC236}">
                <a16:creationId xmlns:a16="http://schemas.microsoft.com/office/drawing/2014/main" id="{59623B5C-3446-D46D-CC04-ABD72EE954B2}"/>
              </a:ext>
            </a:extLst>
          </p:cNvPr>
          <p:cNvPicPr>
            <a:picLocks noChangeAspect="1"/>
          </p:cNvPicPr>
          <p:nvPr/>
        </p:nvPicPr>
        <p:blipFill>
          <a:blip r:embed="rId6"/>
          <a:stretch>
            <a:fillRect/>
          </a:stretch>
        </p:blipFill>
        <p:spPr>
          <a:xfrm>
            <a:off x="10464869" y="5062826"/>
            <a:ext cx="1208161" cy="1034618"/>
          </a:xfrm>
          <a:prstGeom prst="rect">
            <a:avLst/>
          </a:prstGeom>
        </p:spPr>
      </p:pic>
    </p:spTree>
    <p:extLst>
      <p:ext uri="{BB962C8B-B14F-4D97-AF65-F5344CB8AC3E}">
        <p14:creationId xmlns:p14="http://schemas.microsoft.com/office/powerpoint/2010/main" val="76464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barn(inVertical)">
                                      <p:cBhvr>
                                        <p:cTn id="13" dur="500"/>
                                        <p:tgtEl>
                                          <p:spTgt spid="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1000"/>
                                        <p:tgtEl>
                                          <p:spTgt spid="5">
                                            <p:txEl>
                                              <p:pRg st="2" end="2"/>
                                            </p:txEl>
                                          </p:spTgt>
                                        </p:tgtEl>
                                      </p:cBhvr>
                                    </p:animEffect>
                                    <p:anim calcmode="lin" valueType="num">
                                      <p:cBhvr>
                                        <p:cTn id="1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ircle(in)">
                                      <p:cBhvr>
                                        <p:cTn id="32" dur="2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barn(inVertical)">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1000"/>
                                        <p:tgtEl>
                                          <p:spTgt spid="5">
                                            <p:txEl>
                                              <p:pRg st="9" end="9"/>
                                            </p:txEl>
                                          </p:spTgt>
                                        </p:tgtEl>
                                      </p:cBhvr>
                                    </p:animEffect>
                                    <p:anim calcmode="lin" valueType="num">
                                      <p:cBhvr>
                                        <p:cTn id="43"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wheel(1)">
                                      <p:cBhvr>
                                        <p:cTn id="49" dur="2000"/>
                                        <p:tgtEl>
                                          <p:spTgt spid="15">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54" dur="500"/>
                                        <p:tgtEl>
                                          <p:spTgt spid="15">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20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15">
                                            <p:txEl>
                                              <p:pRg st="4" end="4"/>
                                            </p:txEl>
                                          </p:spTgt>
                                        </p:tgtEl>
                                        <p:attrNameLst>
                                          <p:attrName>style.visibility</p:attrName>
                                        </p:attrNameLst>
                                      </p:cBhvr>
                                      <p:to>
                                        <p:strVal val="visible"/>
                                      </p:to>
                                    </p:set>
                                    <p:animEffect transition="in" filter="wipe(down)">
                                      <p:cBhvr>
                                        <p:cTn id="64" dur="500"/>
                                        <p:tgtEl>
                                          <p:spTgt spid="15">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randombar(horizontal)">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15">
                                            <p:txEl>
                                              <p:pRg st="6" end="6"/>
                                            </p:txEl>
                                          </p:spTgt>
                                        </p:tgtEl>
                                        <p:attrNameLst>
                                          <p:attrName>style.visibility</p:attrName>
                                        </p:attrNameLst>
                                      </p:cBhvr>
                                      <p:to>
                                        <p:strVal val="visible"/>
                                      </p:to>
                                    </p:set>
                                    <p:animEffect transition="in" filter="barn(inVertical)">
                                      <p:cBhvr>
                                        <p:cTn id="74" dur="500"/>
                                        <p:tgtEl>
                                          <p:spTgt spid="15">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1000"/>
                                        <p:tgtEl>
                                          <p:spTgt spid="21"/>
                                        </p:tgtEl>
                                      </p:cBhvr>
                                    </p:animEffect>
                                    <p:anim calcmode="lin" valueType="num">
                                      <p:cBhvr>
                                        <p:cTn id="80" dur="1000" fill="hold"/>
                                        <p:tgtEl>
                                          <p:spTgt spid="21"/>
                                        </p:tgtEl>
                                        <p:attrNameLst>
                                          <p:attrName>ppt_x</p:attrName>
                                        </p:attrNameLst>
                                      </p:cBhvr>
                                      <p:tavLst>
                                        <p:tav tm="0">
                                          <p:val>
                                            <p:strVal val="#ppt_x"/>
                                          </p:val>
                                        </p:tav>
                                        <p:tav tm="100000">
                                          <p:val>
                                            <p:strVal val="#ppt_x"/>
                                          </p:val>
                                        </p:tav>
                                      </p:tavLst>
                                    </p:anim>
                                    <p:anim calcmode="lin" valueType="num">
                                      <p:cBhvr>
                                        <p:cTn id="8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nodeType="clickEffect">
                                  <p:stCondLst>
                                    <p:cond delay="0"/>
                                  </p:stCondLst>
                                  <p:childTnLst>
                                    <p:set>
                                      <p:cBhvr>
                                        <p:cTn id="85" dur="1" fill="hold">
                                          <p:stCondLst>
                                            <p:cond delay="0"/>
                                          </p:stCondLst>
                                        </p:cTn>
                                        <p:tgtEl>
                                          <p:spTgt spid="15">
                                            <p:txEl>
                                              <p:pRg st="8" end="8"/>
                                            </p:txEl>
                                          </p:spTgt>
                                        </p:tgtEl>
                                        <p:attrNameLst>
                                          <p:attrName>style.visibility</p:attrName>
                                        </p:attrNameLst>
                                      </p:cBhvr>
                                      <p:to>
                                        <p:strVal val="visible"/>
                                      </p:to>
                                    </p:set>
                                    <p:animEffect transition="in" filter="barn(inVertical)">
                                      <p:cBhvr>
                                        <p:cTn id="86" dur="500"/>
                                        <p:tgtEl>
                                          <p:spTgt spid="15">
                                            <p:txEl>
                                              <p:pRg st="8" end="8"/>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nodeType="clickEffect">
                                  <p:stCondLst>
                                    <p:cond delay="0"/>
                                  </p:stCondLst>
                                  <p:childTnLst>
                                    <p:set>
                                      <p:cBhvr>
                                        <p:cTn id="90" dur="1" fill="hold">
                                          <p:stCondLst>
                                            <p:cond delay="0"/>
                                          </p:stCondLst>
                                        </p:cTn>
                                        <p:tgtEl>
                                          <p:spTgt spid="15">
                                            <p:txEl>
                                              <p:pRg st="10" end="10"/>
                                            </p:txEl>
                                          </p:spTgt>
                                        </p:tgtEl>
                                        <p:attrNameLst>
                                          <p:attrName>style.visibility</p:attrName>
                                        </p:attrNameLst>
                                      </p:cBhvr>
                                      <p:to>
                                        <p:strVal val="visible"/>
                                      </p:to>
                                    </p:set>
                                    <p:animEffect transition="in" filter="barn(inVertical)">
                                      <p:cBhvr>
                                        <p:cTn id="91" dur="500"/>
                                        <p:tgtEl>
                                          <p:spTgt spid="15">
                                            <p:txEl>
                                              <p:pRg st="10" end="1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heel(1)">
                                      <p:cBhvr>
                                        <p:cTn id="96"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Dynamic Programming: </a:t>
            </a:r>
            <a:r>
              <a:rPr lang="en-US" sz="2800" dirty="0"/>
              <a:t>All pairs shortest path problem:</a:t>
            </a:r>
            <a:endParaRPr lang="en-US" sz="2800" b="1" dirty="0"/>
          </a:p>
        </p:txBody>
      </p:sp>
      <p:sp>
        <p:nvSpPr>
          <p:cNvPr id="3" name="Content Placeholder 2"/>
          <p:cNvSpPr>
            <a:spLocks noGrp="1"/>
          </p:cNvSpPr>
          <p:nvPr>
            <p:ph idx="1"/>
          </p:nvPr>
        </p:nvSpPr>
        <p:spPr>
          <a:xfrm>
            <a:off x="838200" y="878104"/>
            <a:ext cx="10515600" cy="5604095"/>
          </a:xfrm>
        </p:spPr>
        <p:txBody>
          <a:bodyPr>
            <a:noAutofit/>
          </a:bodyPr>
          <a:lstStyle/>
          <a:p>
            <a:pPr marL="0" indent="0">
              <a:buNone/>
            </a:pPr>
            <a:r>
              <a:rPr lang="en-US" sz="1800" b="1" dirty="0"/>
              <a:t>Floyd's Algorithm</a:t>
            </a:r>
            <a:r>
              <a:rPr lang="en-US" sz="1800" dirty="0"/>
              <a:t> </a:t>
            </a:r>
          </a:p>
          <a:p>
            <a:pPr lvl="0"/>
            <a:r>
              <a:rPr lang="en-US" sz="1800" b="1" dirty="0"/>
              <a:t>Input: </a:t>
            </a:r>
            <a:r>
              <a:rPr lang="en-US" sz="1800" dirty="0"/>
              <a:t>A weighted graph, represented by its weight matrix W. </a:t>
            </a:r>
          </a:p>
          <a:p>
            <a:pPr lvl="0"/>
            <a:r>
              <a:rPr lang="en-US" sz="1800" b="1" dirty="0"/>
              <a:t>Problem: </a:t>
            </a:r>
            <a:r>
              <a:rPr lang="en-US" sz="1800" dirty="0"/>
              <a:t>find the distance between every pair of nodes. </a:t>
            </a:r>
          </a:p>
          <a:p>
            <a:pPr lvl="0"/>
            <a:r>
              <a:rPr lang="en-US" sz="1800" b="1" dirty="0"/>
              <a:t>Dynamic programming Design: </a:t>
            </a:r>
            <a:endParaRPr lang="en-US" sz="1800" dirty="0"/>
          </a:p>
          <a:p>
            <a:pPr lvl="1"/>
            <a:r>
              <a:rPr lang="en-US" sz="1800" b="1" dirty="0"/>
              <a:t>Notation: </a:t>
            </a:r>
            <a:r>
              <a:rPr lang="en-US" sz="1800" dirty="0"/>
              <a:t>A</a:t>
            </a:r>
            <a:r>
              <a:rPr lang="en-US" sz="1800" baseline="30000" dirty="0"/>
              <a:t>(k)</a:t>
            </a:r>
            <a:r>
              <a:rPr lang="en-US" sz="1800" dirty="0"/>
              <a:t>(</a:t>
            </a:r>
            <a:r>
              <a:rPr lang="en-US" sz="1800" dirty="0" err="1"/>
              <a:t>i,j</a:t>
            </a:r>
            <a:r>
              <a:rPr lang="en-US" sz="1800" dirty="0"/>
              <a:t>) = length of the shortest path from node </a:t>
            </a:r>
            <a:r>
              <a:rPr lang="en-US" sz="1800" dirty="0" err="1"/>
              <a:t>i</a:t>
            </a:r>
            <a:r>
              <a:rPr lang="en-US" sz="1800" dirty="0"/>
              <a:t> to node j where the label of every intermediary node is &lt;= k. </a:t>
            </a:r>
          </a:p>
          <a:p>
            <a:r>
              <a:rPr lang="en-US" sz="1800" b="1" dirty="0"/>
              <a:t>A</a:t>
            </a:r>
            <a:r>
              <a:rPr lang="en-US" sz="1800" b="1" baseline="30000" dirty="0"/>
              <a:t>(0)</a:t>
            </a:r>
            <a:r>
              <a:rPr lang="en-US" sz="1800" b="1" dirty="0"/>
              <a:t>(</a:t>
            </a:r>
            <a:r>
              <a:rPr lang="en-US" sz="1800" b="1" dirty="0" err="1"/>
              <a:t>i,j</a:t>
            </a:r>
            <a:r>
              <a:rPr lang="en-US" sz="1800" b="1" dirty="0"/>
              <a:t>) = W[</a:t>
            </a:r>
            <a:r>
              <a:rPr lang="en-US" sz="1800" b="1" dirty="0" err="1"/>
              <a:t>i,j</a:t>
            </a:r>
            <a:r>
              <a:rPr lang="en-US" sz="1800" b="1" dirty="0"/>
              <a:t>]. </a:t>
            </a:r>
            <a:endParaRPr lang="en-US" sz="1800" dirty="0"/>
          </a:p>
          <a:p>
            <a:pPr lvl="1"/>
            <a:r>
              <a:rPr lang="en-US" sz="1800" b="1" dirty="0"/>
              <a:t>Principle of Optimality: </a:t>
            </a:r>
            <a:r>
              <a:rPr lang="en-US" sz="1800" dirty="0"/>
              <a:t>We already saw that any sub-path of a shortest path is a shortest path between its end nodes. </a:t>
            </a:r>
          </a:p>
          <a:p>
            <a:pPr lvl="1"/>
            <a:r>
              <a:rPr lang="en-US" sz="1800" b="1" dirty="0"/>
              <a:t>recurrence relation: </a:t>
            </a:r>
            <a:endParaRPr lang="en-US" sz="1800" dirty="0"/>
          </a:p>
          <a:p>
            <a:pPr lvl="1"/>
            <a:r>
              <a:rPr lang="en-US" sz="1800" dirty="0"/>
              <a:t>Divide the paths from </a:t>
            </a:r>
            <a:r>
              <a:rPr lang="en-US" sz="1800" dirty="0" err="1"/>
              <a:t>i</a:t>
            </a:r>
            <a:r>
              <a:rPr lang="en-US" sz="1800" dirty="0"/>
              <a:t> to j where every intermediary node is of label &lt;=k into two groups: </a:t>
            </a:r>
          </a:p>
          <a:p>
            <a:pPr lvl="2"/>
            <a:r>
              <a:rPr lang="en-US" sz="1800" dirty="0"/>
              <a:t>Those paths that do go through node k </a:t>
            </a:r>
          </a:p>
          <a:p>
            <a:pPr lvl="2"/>
            <a:r>
              <a:rPr lang="en-US" sz="1800" dirty="0"/>
              <a:t>Those paths that do not go through node k. </a:t>
            </a:r>
          </a:p>
          <a:p>
            <a:pPr lvl="1"/>
            <a:r>
              <a:rPr lang="en-US" sz="1800" dirty="0"/>
              <a:t>the shortest path in the first group is the shortest path from </a:t>
            </a:r>
            <a:r>
              <a:rPr lang="en-US" sz="1800" dirty="0" err="1"/>
              <a:t>i</a:t>
            </a:r>
            <a:r>
              <a:rPr lang="en-US" sz="1800" dirty="0"/>
              <a:t> to j where the label of every intermediary node is &lt;= k-1. </a:t>
            </a:r>
          </a:p>
          <a:p>
            <a:pPr lvl="1"/>
            <a:r>
              <a:rPr lang="en-US" sz="1800" dirty="0"/>
              <a:t>therefore, the length of the shortest path of group 1 is A</a:t>
            </a:r>
            <a:r>
              <a:rPr lang="en-US" sz="1800" baseline="30000" dirty="0"/>
              <a:t>(k-1)</a:t>
            </a:r>
            <a:r>
              <a:rPr lang="en-US" sz="1800" dirty="0"/>
              <a:t>(</a:t>
            </a:r>
            <a:r>
              <a:rPr lang="en-US" sz="1800" dirty="0" err="1"/>
              <a:t>i,j</a:t>
            </a:r>
            <a:r>
              <a:rPr lang="en-US" sz="1800" dirty="0"/>
              <a:t>) </a:t>
            </a:r>
          </a:p>
          <a:p>
            <a:pPr lvl="1"/>
            <a:r>
              <a:rPr lang="en-US" sz="1800" dirty="0"/>
              <a:t>Each path in group two consists of two portions: The first is from node </a:t>
            </a:r>
            <a:r>
              <a:rPr lang="en-US" sz="1800" dirty="0" err="1"/>
              <a:t>i</a:t>
            </a:r>
            <a:r>
              <a:rPr lang="en-US" sz="1800" dirty="0"/>
              <a:t> to node k, and the second is from node k to node j. </a:t>
            </a:r>
          </a:p>
          <a:p>
            <a:pPr algn="just"/>
            <a:endParaRPr lang="en-US" sz="1800" dirty="0"/>
          </a:p>
        </p:txBody>
      </p:sp>
    </p:spTree>
    <p:extLst>
      <p:ext uri="{BB962C8B-B14F-4D97-AF65-F5344CB8AC3E}">
        <p14:creationId xmlns:p14="http://schemas.microsoft.com/office/powerpoint/2010/main" val="348709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Dynamic Programming: </a:t>
            </a:r>
            <a:r>
              <a:rPr lang="en-US" sz="2800" dirty="0"/>
              <a:t>All pairs shortest path problem:</a:t>
            </a:r>
            <a:endParaRPr lang="en-US" sz="2800" b="1" dirty="0"/>
          </a:p>
        </p:txBody>
      </p:sp>
      <p:sp>
        <p:nvSpPr>
          <p:cNvPr id="3" name="Content Placeholder 2"/>
          <p:cNvSpPr>
            <a:spLocks noGrp="1"/>
          </p:cNvSpPr>
          <p:nvPr>
            <p:ph idx="1"/>
          </p:nvPr>
        </p:nvSpPr>
        <p:spPr>
          <a:xfrm>
            <a:off x="838200" y="878104"/>
            <a:ext cx="10515600" cy="5604095"/>
          </a:xfrm>
        </p:spPr>
        <p:txBody>
          <a:bodyPr>
            <a:noAutofit/>
          </a:bodyPr>
          <a:lstStyle/>
          <a:p>
            <a:pPr lvl="1"/>
            <a:r>
              <a:rPr lang="en-US" sz="2000" dirty="0"/>
              <a:t>the shortest path in group 2 does not </a:t>
            </a:r>
            <a:r>
              <a:rPr lang="en-US" sz="2000" dirty="0" err="1"/>
              <a:t>goe</a:t>
            </a:r>
            <a:r>
              <a:rPr lang="en-US" sz="2000" dirty="0"/>
              <a:t> through K more than once, for otherwise, the cycle around K can be eliminated, leading to a shorter path in group 2. </a:t>
            </a:r>
          </a:p>
          <a:p>
            <a:pPr lvl="1"/>
            <a:r>
              <a:rPr lang="en-US" sz="2000" dirty="0"/>
              <a:t>Therefore, the two portions of the shortest path in group 2 have their intermediary labels &lt;= k-1. </a:t>
            </a:r>
          </a:p>
          <a:p>
            <a:pPr lvl="1"/>
            <a:r>
              <a:rPr lang="en-US" sz="2000" dirty="0"/>
              <a:t>Each portion must be the shortest of its kind. That is, the portion from </a:t>
            </a:r>
            <a:r>
              <a:rPr lang="en-US" sz="2000" dirty="0" err="1"/>
              <a:t>i</a:t>
            </a:r>
            <a:r>
              <a:rPr lang="en-US" sz="2000" dirty="0"/>
              <a:t> to k where intermediary node is &lt;= k-1 must be the shortest such a path from </a:t>
            </a:r>
            <a:r>
              <a:rPr lang="en-US" sz="2000" dirty="0" err="1"/>
              <a:t>i</a:t>
            </a:r>
            <a:r>
              <a:rPr lang="en-US" sz="2000" dirty="0"/>
              <a:t> to k. If not, we would get a shorter path in group 2. Same thing with the second portion (from j to k). </a:t>
            </a:r>
          </a:p>
          <a:p>
            <a:pPr lvl="1"/>
            <a:r>
              <a:rPr lang="en-US" sz="2000" dirty="0"/>
              <a:t>Therefore, the length of the first portion of the shortest path in group 2 is A</a:t>
            </a:r>
            <a:r>
              <a:rPr lang="en-US" sz="2000" baseline="30000" dirty="0"/>
              <a:t>(k-1)</a:t>
            </a:r>
            <a:r>
              <a:rPr lang="en-US" sz="2000" dirty="0"/>
              <a:t>(</a:t>
            </a:r>
            <a:r>
              <a:rPr lang="en-US" sz="2000" dirty="0" err="1"/>
              <a:t>i,k</a:t>
            </a:r>
            <a:r>
              <a:rPr lang="en-US" sz="2000" dirty="0"/>
              <a:t>) </a:t>
            </a:r>
          </a:p>
          <a:p>
            <a:pPr lvl="1"/>
            <a:r>
              <a:rPr lang="en-US" sz="2000" dirty="0"/>
              <a:t>Therefore, the length of the 2nd portion of the shortest path in group 2 is A</a:t>
            </a:r>
            <a:r>
              <a:rPr lang="en-US" sz="2000" baseline="30000" dirty="0"/>
              <a:t>(k-1)</a:t>
            </a:r>
            <a:r>
              <a:rPr lang="en-US" sz="2000" dirty="0"/>
              <a:t>(</a:t>
            </a:r>
            <a:r>
              <a:rPr lang="en-US" sz="2000" dirty="0" err="1"/>
              <a:t>k,j</a:t>
            </a:r>
            <a:r>
              <a:rPr lang="en-US" sz="2000" dirty="0"/>
              <a:t>) </a:t>
            </a:r>
          </a:p>
          <a:p>
            <a:pPr lvl="1"/>
            <a:r>
              <a:rPr lang="en-US" sz="2000" dirty="0"/>
              <a:t>Hence, the length of the shortest path in group 2 is A</a:t>
            </a:r>
            <a:r>
              <a:rPr lang="en-US" sz="2000" baseline="30000" dirty="0"/>
              <a:t>(k-1)</a:t>
            </a:r>
            <a:r>
              <a:rPr lang="en-US" sz="2000" dirty="0"/>
              <a:t>(</a:t>
            </a:r>
            <a:r>
              <a:rPr lang="en-US" sz="2000" dirty="0" err="1"/>
              <a:t>i,k</a:t>
            </a:r>
            <a:r>
              <a:rPr lang="en-US" sz="2000" dirty="0"/>
              <a:t>) + A</a:t>
            </a:r>
            <a:r>
              <a:rPr lang="en-US" sz="2000" baseline="30000" dirty="0"/>
              <a:t>(k-1)</a:t>
            </a:r>
            <a:r>
              <a:rPr lang="en-US" sz="2000" dirty="0"/>
              <a:t>(</a:t>
            </a:r>
            <a:r>
              <a:rPr lang="en-US" sz="2000" dirty="0" err="1"/>
              <a:t>k,j</a:t>
            </a:r>
            <a:r>
              <a:rPr lang="en-US" sz="2000" dirty="0"/>
              <a:t>) </a:t>
            </a:r>
          </a:p>
          <a:p>
            <a:pPr lvl="1"/>
            <a:r>
              <a:rPr lang="en-US" sz="2000" dirty="0"/>
              <a:t>Since the shortest path in the two groups is the shorter of the shortest paths of the two groups, we get </a:t>
            </a:r>
          </a:p>
          <a:p>
            <a:pPr lvl="1"/>
            <a:r>
              <a:rPr lang="en-US" sz="2000" dirty="0"/>
              <a:t>A</a:t>
            </a:r>
            <a:r>
              <a:rPr lang="en-US" sz="2000" baseline="30000" dirty="0"/>
              <a:t>(k)</a:t>
            </a:r>
            <a:r>
              <a:rPr lang="en-US" sz="2000" dirty="0"/>
              <a:t>(</a:t>
            </a:r>
            <a:r>
              <a:rPr lang="en-US" sz="2000" dirty="0" err="1"/>
              <a:t>i,j</a:t>
            </a:r>
            <a:r>
              <a:rPr lang="en-US" sz="2000" dirty="0"/>
              <a:t>)=min(A</a:t>
            </a:r>
            <a:r>
              <a:rPr lang="en-US" sz="2000" baseline="30000" dirty="0"/>
              <a:t>(k-1)</a:t>
            </a:r>
            <a:r>
              <a:rPr lang="en-US" sz="2000" dirty="0"/>
              <a:t>(</a:t>
            </a:r>
            <a:r>
              <a:rPr lang="en-US" sz="2000" dirty="0" err="1"/>
              <a:t>i,j</a:t>
            </a:r>
            <a:r>
              <a:rPr lang="en-US" sz="2000" dirty="0"/>
              <a:t>), A</a:t>
            </a:r>
            <a:r>
              <a:rPr lang="en-US" sz="2000" baseline="30000" dirty="0"/>
              <a:t>(k-1)</a:t>
            </a:r>
            <a:r>
              <a:rPr lang="en-US" sz="2000" dirty="0"/>
              <a:t>(</a:t>
            </a:r>
            <a:r>
              <a:rPr lang="en-US" sz="2000" dirty="0" err="1"/>
              <a:t>i,k</a:t>
            </a:r>
            <a:r>
              <a:rPr lang="en-US" sz="2000" dirty="0"/>
              <a:t>) + A</a:t>
            </a:r>
            <a:r>
              <a:rPr lang="en-US" sz="2000" baseline="30000" dirty="0"/>
              <a:t>(k-1)</a:t>
            </a:r>
            <a:r>
              <a:rPr lang="en-US" sz="2000" dirty="0"/>
              <a:t>(</a:t>
            </a:r>
            <a:r>
              <a:rPr lang="en-US" sz="2000" dirty="0" err="1"/>
              <a:t>k,j</a:t>
            </a:r>
            <a:r>
              <a:rPr lang="en-US" sz="2000" dirty="0"/>
              <a:t>)). </a:t>
            </a:r>
          </a:p>
          <a:p>
            <a:pPr algn="just"/>
            <a:endParaRPr lang="en-US" sz="2000" dirty="0"/>
          </a:p>
        </p:txBody>
      </p:sp>
    </p:spTree>
    <p:extLst>
      <p:ext uri="{BB962C8B-B14F-4D97-AF65-F5344CB8AC3E}">
        <p14:creationId xmlns:p14="http://schemas.microsoft.com/office/powerpoint/2010/main" val="360076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Dynamic Programming: </a:t>
            </a:r>
            <a:r>
              <a:rPr lang="en-US" sz="2800" dirty="0"/>
              <a:t>All pairs shortest path problem:</a:t>
            </a:r>
            <a:endParaRPr lang="en-US" sz="2800" b="1" dirty="0"/>
          </a:p>
        </p:txBody>
      </p:sp>
      <p:sp>
        <p:nvSpPr>
          <p:cNvPr id="3" name="Content Placeholder 2"/>
          <p:cNvSpPr>
            <a:spLocks noGrp="1"/>
          </p:cNvSpPr>
          <p:nvPr>
            <p:ph idx="1"/>
          </p:nvPr>
        </p:nvSpPr>
        <p:spPr>
          <a:xfrm>
            <a:off x="838200" y="878104"/>
            <a:ext cx="4964723" cy="5604095"/>
          </a:xfrm>
        </p:spPr>
        <p:txBody>
          <a:bodyPr>
            <a:noAutofit/>
          </a:bodyPr>
          <a:lstStyle/>
          <a:p>
            <a:pPr marL="0" indent="0" algn="just">
              <a:lnSpc>
                <a:spcPct val="100000"/>
              </a:lnSpc>
              <a:spcBef>
                <a:spcPts val="0"/>
              </a:spcBef>
              <a:buNone/>
            </a:pPr>
            <a:r>
              <a:rPr lang="en-US" sz="1600" dirty="0"/>
              <a:t>The algorithm follows: </a:t>
            </a:r>
          </a:p>
          <a:p>
            <a:pPr marL="0" indent="0" algn="just">
              <a:lnSpc>
                <a:spcPct val="100000"/>
              </a:lnSpc>
              <a:spcBef>
                <a:spcPts val="0"/>
              </a:spcBef>
              <a:buNone/>
            </a:pPr>
            <a:endParaRPr lang="en-US" sz="1600" dirty="0"/>
          </a:p>
          <a:p>
            <a:pPr marL="0" indent="0" algn="just">
              <a:lnSpc>
                <a:spcPct val="100000"/>
              </a:lnSpc>
              <a:spcBef>
                <a:spcPts val="0"/>
              </a:spcBef>
              <a:buNone/>
            </a:pPr>
            <a:r>
              <a:rPr lang="en-US" sz="1600" dirty="0"/>
              <a:t>Procedure APSP(input: W[1:n,1:n];A[1:n,1:n])</a:t>
            </a:r>
          </a:p>
          <a:p>
            <a:pPr marL="0" indent="0" algn="just">
              <a:lnSpc>
                <a:spcPct val="100000"/>
              </a:lnSpc>
              <a:spcBef>
                <a:spcPts val="0"/>
              </a:spcBef>
              <a:buNone/>
            </a:pPr>
            <a:endParaRPr lang="en-US" sz="1600" dirty="0"/>
          </a:p>
          <a:p>
            <a:pPr marL="0" indent="0" algn="just">
              <a:lnSpc>
                <a:spcPct val="100000"/>
              </a:lnSpc>
              <a:spcBef>
                <a:spcPts val="0"/>
              </a:spcBef>
              <a:buNone/>
            </a:pPr>
            <a:r>
              <a:rPr lang="en-US" sz="1600" dirty="0"/>
              <a:t>1.	begin </a:t>
            </a:r>
          </a:p>
          <a:p>
            <a:pPr marL="0" indent="0" algn="just">
              <a:lnSpc>
                <a:spcPct val="100000"/>
              </a:lnSpc>
              <a:spcBef>
                <a:spcPts val="0"/>
              </a:spcBef>
              <a:buNone/>
            </a:pPr>
            <a:r>
              <a:rPr lang="en-US" sz="1600" dirty="0"/>
              <a:t>2.	for </a:t>
            </a:r>
            <a:r>
              <a:rPr lang="en-US" sz="1600" dirty="0" err="1"/>
              <a:t>i</a:t>
            </a:r>
            <a:r>
              <a:rPr lang="en-US" sz="1600" dirty="0"/>
              <a:t>=1 to n do</a:t>
            </a:r>
          </a:p>
          <a:p>
            <a:pPr marL="0" indent="0" algn="just">
              <a:lnSpc>
                <a:spcPct val="100000"/>
              </a:lnSpc>
              <a:spcBef>
                <a:spcPts val="0"/>
              </a:spcBef>
              <a:buNone/>
            </a:pPr>
            <a:r>
              <a:rPr lang="en-US" sz="1600" dirty="0"/>
              <a:t>3.	for j=1 to n do</a:t>
            </a:r>
          </a:p>
          <a:p>
            <a:pPr marL="0" indent="0" algn="just">
              <a:lnSpc>
                <a:spcPct val="100000"/>
              </a:lnSpc>
              <a:spcBef>
                <a:spcPts val="0"/>
              </a:spcBef>
              <a:buNone/>
            </a:pPr>
            <a:r>
              <a:rPr lang="en-US" sz="1600" dirty="0"/>
              <a:t>4.	A(0)(</a:t>
            </a:r>
            <a:r>
              <a:rPr lang="en-US" sz="1600" dirty="0" err="1"/>
              <a:t>i,j</a:t>
            </a:r>
            <a:r>
              <a:rPr lang="en-US" sz="1600" dirty="0"/>
              <a:t>) := W[</a:t>
            </a:r>
            <a:r>
              <a:rPr lang="en-US" sz="1600" dirty="0" err="1"/>
              <a:t>i,j</a:t>
            </a:r>
            <a:r>
              <a:rPr lang="en-US" sz="1600" dirty="0"/>
              <a:t>];</a:t>
            </a:r>
          </a:p>
          <a:p>
            <a:pPr marL="0" indent="0" algn="just">
              <a:lnSpc>
                <a:spcPct val="100000"/>
              </a:lnSpc>
              <a:spcBef>
                <a:spcPts val="0"/>
              </a:spcBef>
              <a:buNone/>
            </a:pPr>
            <a:r>
              <a:rPr lang="en-US" sz="1600" dirty="0"/>
              <a:t>5.	</a:t>
            </a:r>
            <a:r>
              <a:rPr lang="en-US" sz="1600" dirty="0" err="1"/>
              <a:t>endfor</a:t>
            </a:r>
            <a:endParaRPr lang="en-US" sz="1600" dirty="0"/>
          </a:p>
          <a:p>
            <a:pPr marL="0" indent="0" algn="just">
              <a:lnSpc>
                <a:spcPct val="100000"/>
              </a:lnSpc>
              <a:spcBef>
                <a:spcPts val="0"/>
              </a:spcBef>
              <a:buNone/>
            </a:pPr>
            <a:r>
              <a:rPr lang="en-US" sz="1600" dirty="0"/>
              <a:t>6.	</a:t>
            </a:r>
            <a:r>
              <a:rPr lang="en-US" sz="1600" dirty="0" err="1"/>
              <a:t>endfor</a:t>
            </a:r>
            <a:endParaRPr lang="en-US" sz="1600" dirty="0"/>
          </a:p>
          <a:p>
            <a:pPr marL="0" indent="0" algn="just">
              <a:lnSpc>
                <a:spcPct val="100000"/>
              </a:lnSpc>
              <a:spcBef>
                <a:spcPts val="0"/>
              </a:spcBef>
              <a:buNone/>
            </a:pPr>
            <a:r>
              <a:rPr lang="en-US" sz="1600" dirty="0"/>
              <a:t>7.	for k=1 to n do</a:t>
            </a:r>
          </a:p>
          <a:p>
            <a:pPr marL="0" indent="0" algn="just">
              <a:lnSpc>
                <a:spcPct val="100000"/>
              </a:lnSpc>
              <a:spcBef>
                <a:spcPts val="0"/>
              </a:spcBef>
              <a:buNone/>
            </a:pPr>
            <a:r>
              <a:rPr lang="en-US" sz="1600" dirty="0"/>
              <a:t>8.	for </a:t>
            </a:r>
            <a:r>
              <a:rPr lang="en-US" sz="1600" dirty="0" err="1"/>
              <a:t>i</a:t>
            </a:r>
            <a:r>
              <a:rPr lang="en-US" sz="1600" dirty="0"/>
              <a:t>=1 to n do</a:t>
            </a:r>
          </a:p>
          <a:p>
            <a:pPr marL="0" indent="0" algn="just">
              <a:lnSpc>
                <a:spcPct val="100000"/>
              </a:lnSpc>
              <a:spcBef>
                <a:spcPts val="0"/>
              </a:spcBef>
              <a:buNone/>
            </a:pPr>
            <a:r>
              <a:rPr lang="en-US" sz="1600" dirty="0"/>
              <a:t>9.	for j=1 to n do</a:t>
            </a:r>
          </a:p>
          <a:p>
            <a:pPr marL="0" indent="0" algn="just">
              <a:lnSpc>
                <a:spcPct val="100000"/>
              </a:lnSpc>
              <a:spcBef>
                <a:spcPts val="0"/>
              </a:spcBef>
              <a:buNone/>
            </a:pPr>
            <a:r>
              <a:rPr lang="en-US" sz="1600" dirty="0"/>
              <a:t>10.	A(k)(</a:t>
            </a:r>
            <a:r>
              <a:rPr lang="en-US" sz="1600" dirty="0" err="1"/>
              <a:t>i,j</a:t>
            </a:r>
            <a:r>
              <a:rPr lang="en-US" sz="1600" dirty="0"/>
              <a:t>)=min(A(k-1)(</a:t>
            </a:r>
            <a:r>
              <a:rPr lang="en-US" sz="1600" dirty="0" err="1"/>
              <a:t>i,j</a:t>
            </a:r>
            <a:r>
              <a:rPr lang="en-US" sz="1600" dirty="0"/>
              <a:t>),A(k-1)(</a:t>
            </a:r>
            <a:r>
              <a:rPr lang="en-US" sz="1600" dirty="0" err="1"/>
              <a:t>i,k</a:t>
            </a:r>
            <a:r>
              <a:rPr lang="en-US" sz="1600" dirty="0"/>
              <a:t>) + A(k-1)(</a:t>
            </a:r>
            <a:r>
              <a:rPr lang="en-US" sz="1600" dirty="0" err="1"/>
              <a:t>k,j</a:t>
            </a:r>
            <a:r>
              <a:rPr lang="en-US" sz="1600" dirty="0"/>
              <a:t>))</a:t>
            </a:r>
          </a:p>
          <a:p>
            <a:pPr marL="0" indent="0" algn="just">
              <a:lnSpc>
                <a:spcPct val="100000"/>
              </a:lnSpc>
              <a:spcBef>
                <a:spcPts val="0"/>
              </a:spcBef>
              <a:buNone/>
            </a:pPr>
            <a:r>
              <a:rPr lang="en-US" sz="1600" dirty="0"/>
              <a:t>11.	</a:t>
            </a:r>
            <a:r>
              <a:rPr lang="en-US" sz="1600" dirty="0" err="1"/>
              <a:t>endfor</a:t>
            </a:r>
            <a:endParaRPr lang="en-US" sz="1600" dirty="0"/>
          </a:p>
          <a:p>
            <a:pPr marL="0" indent="0" algn="just">
              <a:lnSpc>
                <a:spcPct val="100000"/>
              </a:lnSpc>
              <a:spcBef>
                <a:spcPts val="0"/>
              </a:spcBef>
              <a:buNone/>
            </a:pPr>
            <a:r>
              <a:rPr lang="en-US" sz="1600" dirty="0"/>
              <a:t>12.	</a:t>
            </a:r>
            <a:r>
              <a:rPr lang="en-US" sz="1600" dirty="0" err="1"/>
              <a:t>endfor</a:t>
            </a:r>
            <a:endParaRPr lang="en-US" sz="1600" dirty="0"/>
          </a:p>
          <a:p>
            <a:pPr marL="0" indent="0" algn="just">
              <a:lnSpc>
                <a:spcPct val="100000"/>
              </a:lnSpc>
              <a:spcBef>
                <a:spcPts val="0"/>
              </a:spcBef>
              <a:buNone/>
            </a:pPr>
            <a:r>
              <a:rPr lang="en-US" sz="1600" dirty="0"/>
              <a:t>13.	</a:t>
            </a:r>
            <a:r>
              <a:rPr lang="en-US" sz="1600" dirty="0" err="1"/>
              <a:t>endfor</a:t>
            </a:r>
            <a:endParaRPr lang="en-US" sz="1600" dirty="0"/>
          </a:p>
          <a:p>
            <a:pPr marL="0" indent="0" algn="just">
              <a:lnSpc>
                <a:spcPct val="100000"/>
              </a:lnSpc>
              <a:spcBef>
                <a:spcPts val="0"/>
              </a:spcBef>
              <a:buNone/>
            </a:pPr>
            <a:r>
              <a:rPr lang="en-US" sz="1600" dirty="0"/>
              <a:t>14.	end</a:t>
            </a:r>
          </a:p>
          <a:p>
            <a:pPr marL="0" indent="0" algn="just">
              <a:lnSpc>
                <a:spcPct val="100000"/>
              </a:lnSpc>
              <a:spcBef>
                <a:spcPts val="0"/>
              </a:spcBef>
              <a:buNone/>
            </a:pPr>
            <a:endParaRPr lang="en-US" sz="1600" dirty="0"/>
          </a:p>
        </p:txBody>
      </p:sp>
      <p:sp>
        <p:nvSpPr>
          <p:cNvPr id="6" name="Content Placeholder 2"/>
          <p:cNvSpPr txBox="1">
            <a:spLocks/>
          </p:cNvSpPr>
          <p:nvPr/>
        </p:nvSpPr>
        <p:spPr>
          <a:xfrm>
            <a:off x="6027004" y="973723"/>
            <a:ext cx="5596427" cy="48995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Font typeface="Arial" panose="020B0604020202020204" pitchFamily="34" charset="0"/>
              <a:buNone/>
            </a:pPr>
            <a:endParaRPr lang="en-US" sz="1600" dirty="0"/>
          </a:p>
          <a:p>
            <a:pPr marL="0" indent="0" algn="just">
              <a:lnSpc>
                <a:spcPct val="100000"/>
              </a:lnSpc>
              <a:spcBef>
                <a:spcPts val="0"/>
              </a:spcBef>
              <a:buFont typeface="Arial" panose="020B0604020202020204" pitchFamily="34" charset="0"/>
              <a:buNone/>
            </a:pPr>
            <a:r>
              <a:rPr lang="en-US" sz="1600" dirty="0"/>
              <a:t>•Note that once A(k) has been computed, there is no need for A(k-1) </a:t>
            </a:r>
          </a:p>
          <a:p>
            <a:pPr marL="0" indent="0" algn="just">
              <a:lnSpc>
                <a:spcPct val="100000"/>
              </a:lnSpc>
              <a:spcBef>
                <a:spcPts val="0"/>
              </a:spcBef>
              <a:buFont typeface="Arial" panose="020B0604020202020204" pitchFamily="34" charset="0"/>
              <a:buNone/>
            </a:pPr>
            <a:r>
              <a:rPr lang="en-US" sz="1600" dirty="0"/>
              <a:t>•Therefore, we don't need to keep the superscript </a:t>
            </a:r>
          </a:p>
          <a:p>
            <a:pPr marL="0" indent="0" algn="just">
              <a:lnSpc>
                <a:spcPct val="100000"/>
              </a:lnSpc>
              <a:spcBef>
                <a:spcPts val="0"/>
              </a:spcBef>
              <a:buFont typeface="Arial" panose="020B0604020202020204" pitchFamily="34" charset="0"/>
              <a:buNone/>
            </a:pPr>
            <a:r>
              <a:rPr lang="en-US" sz="1600" dirty="0"/>
              <a:t>•By dropping it, the algorithm remains correct, and we save on space </a:t>
            </a:r>
          </a:p>
          <a:p>
            <a:pPr marL="0" indent="0" algn="just">
              <a:lnSpc>
                <a:spcPct val="100000"/>
              </a:lnSpc>
              <a:spcBef>
                <a:spcPts val="0"/>
              </a:spcBef>
              <a:buFont typeface="Arial" panose="020B0604020202020204" pitchFamily="34" charset="0"/>
              <a:buNone/>
            </a:pPr>
            <a:endParaRPr lang="en-US" sz="1600" dirty="0"/>
          </a:p>
          <a:p>
            <a:pPr marL="0" indent="0" algn="just">
              <a:lnSpc>
                <a:spcPct val="100000"/>
              </a:lnSpc>
              <a:spcBef>
                <a:spcPts val="0"/>
              </a:spcBef>
              <a:buFont typeface="Arial" panose="020B0604020202020204" pitchFamily="34" charset="0"/>
              <a:buNone/>
            </a:pPr>
            <a:r>
              <a:rPr lang="en-US" sz="1600" dirty="0"/>
              <a:t>the new implementation follows: </a:t>
            </a:r>
          </a:p>
          <a:p>
            <a:pPr marL="0" indent="0" algn="just">
              <a:lnSpc>
                <a:spcPct val="100000"/>
              </a:lnSpc>
              <a:spcBef>
                <a:spcPts val="0"/>
              </a:spcBef>
              <a:buFont typeface="Arial" panose="020B0604020202020204" pitchFamily="34" charset="0"/>
              <a:buNone/>
            </a:pPr>
            <a:endParaRPr lang="en-US" sz="1600" dirty="0"/>
          </a:p>
          <a:p>
            <a:pPr marL="0" indent="0" algn="just">
              <a:lnSpc>
                <a:spcPct val="100000"/>
              </a:lnSpc>
              <a:spcBef>
                <a:spcPts val="0"/>
              </a:spcBef>
              <a:buFont typeface="Arial" panose="020B0604020202020204" pitchFamily="34" charset="0"/>
              <a:buNone/>
            </a:pPr>
            <a:r>
              <a:rPr lang="en-US" sz="1600" dirty="0"/>
              <a:t>Time Complexity Analysis: </a:t>
            </a:r>
          </a:p>
          <a:p>
            <a:pPr marL="0" indent="0" algn="just">
              <a:lnSpc>
                <a:spcPct val="100000"/>
              </a:lnSpc>
              <a:spcBef>
                <a:spcPts val="0"/>
              </a:spcBef>
              <a:buFont typeface="Arial" panose="020B0604020202020204" pitchFamily="34" charset="0"/>
              <a:buNone/>
            </a:pPr>
            <a:endParaRPr lang="en-US" sz="1600" dirty="0"/>
          </a:p>
          <a:p>
            <a:pPr marL="0" indent="0" algn="just">
              <a:lnSpc>
                <a:spcPct val="100000"/>
              </a:lnSpc>
              <a:spcBef>
                <a:spcPts val="0"/>
              </a:spcBef>
              <a:buFont typeface="Arial" panose="020B0604020202020204" pitchFamily="34" charset="0"/>
              <a:buNone/>
            </a:pPr>
            <a:r>
              <a:rPr lang="en-US" sz="1600" dirty="0"/>
              <a:t>•The first double for-loop takes O(n2) time. </a:t>
            </a:r>
          </a:p>
          <a:p>
            <a:pPr marL="0" indent="0" algn="just">
              <a:lnSpc>
                <a:spcPct val="100000"/>
              </a:lnSpc>
              <a:spcBef>
                <a:spcPts val="0"/>
              </a:spcBef>
              <a:buFont typeface="Arial" panose="020B0604020202020204" pitchFamily="34" charset="0"/>
              <a:buNone/>
            </a:pPr>
            <a:r>
              <a:rPr lang="en-US" sz="1600" dirty="0"/>
              <a:t>•The triple for-loop that follows has a constant-time body, and thus takes O(n3) time. </a:t>
            </a:r>
          </a:p>
          <a:p>
            <a:pPr marL="0" indent="0" algn="just">
              <a:lnSpc>
                <a:spcPct val="100000"/>
              </a:lnSpc>
              <a:spcBef>
                <a:spcPts val="0"/>
              </a:spcBef>
              <a:buFont typeface="Arial" panose="020B0604020202020204" pitchFamily="34" charset="0"/>
              <a:buNone/>
            </a:pPr>
            <a:r>
              <a:rPr lang="en-US" sz="1600" dirty="0"/>
              <a:t>•Thus, the whole algorithm takes O(n3) time. </a:t>
            </a:r>
          </a:p>
          <a:p>
            <a:pPr marL="0" indent="0" algn="just">
              <a:lnSpc>
                <a:spcPct val="100000"/>
              </a:lnSpc>
              <a:spcBef>
                <a:spcPts val="0"/>
              </a:spcBef>
              <a:buFont typeface="Arial" panose="020B0604020202020204" pitchFamily="34" charset="0"/>
              <a:buNone/>
            </a:pPr>
            <a:endParaRPr lang="en-US" sz="1600" dirty="0"/>
          </a:p>
        </p:txBody>
      </p:sp>
    </p:spTree>
    <p:extLst>
      <p:ext uri="{BB962C8B-B14F-4D97-AF65-F5344CB8AC3E}">
        <p14:creationId xmlns:p14="http://schemas.microsoft.com/office/powerpoint/2010/main" val="112017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fade">
                                      <p:cBhvr>
                                        <p:cTn id="67" dur="500"/>
                                        <p:tgtEl>
                                          <p:spTgt spid="3">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5" end="15"/>
                                            </p:txEl>
                                          </p:spTgt>
                                        </p:tgtEl>
                                        <p:attrNameLst>
                                          <p:attrName>style.visibility</p:attrName>
                                        </p:attrNameLst>
                                      </p:cBhvr>
                                      <p:to>
                                        <p:strVal val="visible"/>
                                      </p:to>
                                    </p:set>
                                    <p:animEffect transition="in" filter="fade">
                                      <p:cBhvr>
                                        <p:cTn id="72" dur="500"/>
                                        <p:tgtEl>
                                          <p:spTgt spid="3">
                                            <p:txEl>
                                              <p:pRg st="15" end="1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6" end="16"/>
                                            </p:txEl>
                                          </p:spTgt>
                                        </p:tgtEl>
                                        <p:attrNameLst>
                                          <p:attrName>style.visibility</p:attrName>
                                        </p:attrNameLst>
                                      </p:cBhvr>
                                      <p:to>
                                        <p:strVal val="visible"/>
                                      </p:to>
                                    </p:set>
                                    <p:animEffect transition="in" filter="fade">
                                      <p:cBhvr>
                                        <p:cTn id="77" dur="500"/>
                                        <p:tgtEl>
                                          <p:spTgt spid="3">
                                            <p:txEl>
                                              <p:pRg st="16" end="1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7" end="17"/>
                                            </p:txEl>
                                          </p:spTgt>
                                        </p:tgtEl>
                                        <p:attrNameLst>
                                          <p:attrName>style.visibility</p:attrName>
                                        </p:attrNameLst>
                                      </p:cBhvr>
                                      <p:to>
                                        <p:strVal val="visible"/>
                                      </p:to>
                                    </p:set>
                                    <p:animEffect transition="in" filter="fade">
                                      <p:cBhvr>
                                        <p:cTn id="82" dur="500"/>
                                        <p:tgtEl>
                                          <p:spTgt spid="3">
                                            <p:txEl>
                                              <p:pRg st="17" end="1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
                                            <p:txEl>
                                              <p:pRg st="1" end="1"/>
                                            </p:txEl>
                                          </p:spTgt>
                                        </p:tgtEl>
                                        <p:attrNameLst>
                                          <p:attrName>style.visibility</p:attrName>
                                        </p:attrNameLst>
                                      </p:cBhvr>
                                      <p:to>
                                        <p:strVal val="visible"/>
                                      </p:to>
                                    </p:set>
                                    <p:animEffect transition="in" filter="fade">
                                      <p:cBhvr>
                                        <p:cTn id="87" dur="500"/>
                                        <p:tgtEl>
                                          <p:spTgt spid="6">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
                                            <p:txEl>
                                              <p:pRg st="2" end="2"/>
                                            </p:txEl>
                                          </p:spTgt>
                                        </p:tgtEl>
                                        <p:attrNameLst>
                                          <p:attrName>style.visibility</p:attrName>
                                        </p:attrNameLst>
                                      </p:cBhvr>
                                      <p:to>
                                        <p:strVal val="visible"/>
                                      </p:to>
                                    </p:set>
                                    <p:animEffect transition="in" filter="fade">
                                      <p:cBhvr>
                                        <p:cTn id="92" dur="500"/>
                                        <p:tgtEl>
                                          <p:spTgt spid="6">
                                            <p:txEl>
                                              <p:pRg st="2" end="2"/>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
                                            <p:txEl>
                                              <p:pRg st="3" end="3"/>
                                            </p:txEl>
                                          </p:spTgt>
                                        </p:tgtEl>
                                        <p:attrNameLst>
                                          <p:attrName>style.visibility</p:attrName>
                                        </p:attrNameLst>
                                      </p:cBhvr>
                                      <p:to>
                                        <p:strVal val="visible"/>
                                      </p:to>
                                    </p:set>
                                    <p:animEffect transition="in" filter="fade">
                                      <p:cBhvr>
                                        <p:cTn id="97" dur="500"/>
                                        <p:tgtEl>
                                          <p:spTgt spid="6">
                                            <p:txEl>
                                              <p:pRg st="3" end="3"/>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6">
                                            <p:txEl>
                                              <p:pRg st="5" end="5"/>
                                            </p:txEl>
                                          </p:spTgt>
                                        </p:tgtEl>
                                        <p:attrNameLst>
                                          <p:attrName>style.visibility</p:attrName>
                                        </p:attrNameLst>
                                      </p:cBhvr>
                                      <p:to>
                                        <p:strVal val="visible"/>
                                      </p:to>
                                    </p:set>
                                    <p:animEffect transition="in" filter="fade">
                                      <p:cBhvr>
                                        <p:cTn id="102" dur="500"/>
                                        <p:tgtEl>
                                          <p:spTgt spid="6">
                                            <p:txEl>
                                              <p:pRg st="5" end="5"/>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6">
                                            <p:txEl>
                                              <p:pRg st="7" end="7"/>
                                            </p:txEl>
                                          </p:spTgt>
                                        </p:tgtEl>
                                        <p:attrNameLst>
                                          <p:attrName>style.visibility</p:attrName>
                                        </p:attrNameLst>
                                      </p:cBhvr>
                                      <p:to>
                                        <p:strVal val="visible"/>
                                      </p:to>
                                    </p:set>
                                    <p:animEffect transition="in" filter="fade">
                                      <p:cBhvr>
                                        <p:cTn id="107" dur="500"/>
                                        <p:tgtEl>
                                          <p:spTgt spid="6">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
                                            <p:txEl>
                                              <p:pRg st="9" end="9"/>
                                            </p:txEl>
                                          </p:spTgt>
                                        </p:tgtEl>
                                        <p:attrNameLst>
                                          <p:attrName>style.visibility</p:attrName>
                                        </p:attrNameLst>
                                      </p:cBhvr>
                                      <p:to>
                                        <p:strVal val="visible"/>
                                      </p:to>
                                    </p:set>
                                    <p:animEffect transition="in" filter="fade">
                                      <p:cBhvr>
                                        <p:cTn id="112" dur="500"/>
                                        <p:tgtEl>
                                          <p:spTgt spid="6">
                                            <p:txEl>
                                              <p:pRg st="9" end="9"/>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6">
                                            <p:txEl>
                                              <p:pRg st="10" end="10"/>
                                            </p:txEl>
                                          </p:spTgt>
                                        </p:tgtEl>
                                        <p:attrNameLst>
                                          <p:attrName>style.visibility</p:attrName>
                                        </p:attrNameLst>
                                      </p:cBhvr>
                                      <p:to>
                                        <p:strVal val="visible"/>
                                      </p:to>
                                    </p:set>
                                    <p:animEffect transition="in" filter="fade">
                                      <p:cBhvr>
                                        <p:cTn id="117" dur="500"/>
                                        <p:tgtEl>
                                          <p:spTgt spid="6">
                                            <p:txEl>
                                              <p:pRg st="10" end="1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6">
                                            <p:txEl>
                                              <p:pRg st="11" end="11"/>
                                            </p:txEl>
                                          </p:spTgt>
                                        </p:tgtEl>
                                        <p:attrNameLst>
                                          <p:attrName>style.visibility</p:attrName>
                                        </p:attrNameLst>
                                      </p:cBhvr>
                                      <p:to>
                                        <p:strVal val="visible"/>
                                      </p:to>
                                    </p:set>
                                    <p:animEffect transition="in" filter="fade">
                                      <p:cBhvr>
                                        <p:cTn id="12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Dynamic Programming: </a:t>
            </a:r>
            <a:r>
              <a:rPr lang="en-US" sz="2800" dirty="0"/>
              <a:t>All pairs shortest path problem:</a:t>
            </a:r>
            <a:endParaRPr lang="en-US" sz="2800" b="1" dirty="0"/>
          </a:p>
        </p:txBody>
      </p:sp>
      <p:sp>
        <p:nvSpPr>
          <p:cNvPr id="3" name="Content Placeholder 2"/>
          <p:cNvSpPr>
            <a:spLocks noGrp="1"/>
          </p:cNvSpPr>
          <p:nvPr>
            <p:ph idx="1"/>
          </p:nvPr>
        </p:nvSpPr>
        <p:spPr>
          <a:xfrm>
            <a:off x="838200" y="878104"/>
            <a:ext cx="10672985" cy="5604095"/>
          </a:xfrm>
        </p:spPr>
        <p:txBody>
          <a:bodyPr>
            <a:noAutofit/>
          </a:bodyPr>
          <a:lstStyle/>
          <a:p>
            <a:pPr marL="0" indent="0">
              <a:buNone/>
            </a:pPr>
            <a:r>
              <a:rPr lang="en-US" sz="1600" dirty="0"/>
              <a:t>Here is the basic idea:  Set up a 2D array that stores all the weights between one vertex and another. Here is an example: </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i,j</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(k-1)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i,j</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(k-1)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i,k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(k-1)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k,j</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k≥1</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For k=1</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(1,1)=min{A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(1,1),A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(1,1)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(1,1)}	=min{0,0+0}=0	</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(1,2)=min{A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(1,2),A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(1,1)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(1,2)}	=min{4,0+4}=4</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(1,3)=min{A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(1,3),A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(1,1)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(1,3)}	=min{15,0+15}=15</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(2,1)=min{A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(2,1),A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(2,1)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(1,1)}	=min{8,8+0}=8</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(2,2)=min{A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(2,2),A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(2,1)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(1,2)}	=min{0,8+4}=0</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(2,3)=min{A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(2,3),A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(2,1)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(1,3)}	=min{2,8+15}=2</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(3,1)=min{A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(3,1),A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(3,1)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(1,1)}	=min{3,3+0}=3</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(3,2)=min{A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(3,2),A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(3,1)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(1,2)}	=min{∞,3+4}=7</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(3,3)=min{A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(3,3),A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(3,1)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(1,3)}	=min{0,3+15}=0</a:t>
            </a:r>
            <a:r>
              <a:rPr lang="en-US" sz="1000" dirty="0"/>
              <a:t> </a:t>
            </a:r>
            <a:endParaRPr lang="en-US" sz="2400" dirty="0">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604909" y="1261672"/>
            <a:ext cx="2095500" cy="1743075"/>
          </a:xfrm>
          <a:prstGeom prst="rect">
            <a:avLst/>
          </a:prstGeom>
        </p:spPr>
      </p:pic>
      <p:pic>
        <p:nvPicPr>
          <p:cNvPr id="5" name="Picture 4"/>
          <p:cNvPicPr>
            <a:picLocks noChangeAspect="1"/>
          </p:cNvPicPr>
          <p:nvPr/>
        </p:nvPicPr>
        <p:blipFill>
          <a:blip r:embed="rId3"/>
          <a:stretch>
            <a:fillRect/>
          </a:stretch>
        </p:blipFill>
        <p:spPr>
          <a:xfrm>
            <a:off x="5620291" y="1546225"/>
            <a:ext cx="1966883" cy="1333708"/>
          </a:xfrm>
          <a:prstGeom prst="rect">
            <a:avLst/>
          </a:prstGeom>
        </p:spPr>
      </p:pic>
    </p:spTree>
    <p:extLst>
      <p:ext uri="{BB962C8B-B14F-4D97-AF65-F5344CB8AC3E}">
        <p14:creationId xmlns:p14="http://schemas.microsoft.com/office/powerpoint/2010/main" val="31227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 calcmode="lin" valueType="num">
                                      <p:cBhvr additive="base">
                                        <p:cTn id="2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 calcmode="lin" valueType="num">
                                      <p:cBhvr additive="base">
                                        <p:cTn id="2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 calcmode="lin" valueType="num">
                                      <p:cBhvr additive="base">
                                        <p:cTn id="3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 calcmode="lin" valueType="num">
                                      <p:cBhvr additive="base">
                                        <p:cTn id="36"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 calcmode="lin" valueType="num">
                                      <p:cBhvr additive="base">
                                        <p:cTn id="40"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 calcmode="lin" valueType="num">
                                      <p:cBhvr additive="base">
                                        <p:cTn id="44"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anim calcmode="lin" valueType="num">
                                      <p:cBhvr additive="base">
                                        <p:cTn id="48"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 calcmode="lin" valueType="num">
                                      <p:cBhvr additive="base">
                                        <p:cTn id="52"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
                                            <p:txEl>
                                              <p:pRg st="16" end="16"/>
                                            </p:txEl>
                                          </p:spTgt>
                                        </p:tgtEl>
                                        <p:attrNameLst>
                                          <p:attrName>style.visibility</p:attrName>
                                        </p:attrNameLst>
                                      </p:cBhvr>
                                      <p:to>
                                        <p:strVal val="visible"/>
                                      </p:to>
                                    </p:set>
                                    <p:anim calcmode="lin" valueType="num">
                                      <p:cBhvr additive="base">
                                        <p:cTn id="56"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3">
                                            <p:txEl>
                                              <p:pRg st="17" end="17"/>
                                            </p:txEl>
                                          </p:spTgt>
                                        </p:tgtEl>
                                        <p:attrNameLst>
                                          <p:attrName>style.visibility</p:attrName>
                                        </p:attrNameLst>
                                      </p:cBhvr>
                                      <p:to>
                                        <p:strVal val="visible"/>
                                      </p:to>
                                    </p:set>
                                    <p:anim calcmode="lin" valueType="num">
                                      <p:cBhvr additive="base">
                                        <p:cTn id="60"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17" end="17"/>
                                            </p:txEl>
                                          </p:spTgt>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3">
                                            <p:txEl>
                                              <p:pRg st="18" end="18"/>
                                            </p:txEl>
                                          </p:spTgt>
                                        </p:tgtEl>
                                        <p:attrNameLst>
                                          <p:attrName>style.visibility</p:attrName>
                                        </p:attrNameLst>
                                      </p:cBhvr>
                                      <p:to>
                                        <p:strVal val="visible"/>
                                      </p:to>
                                    </p:set>
                                    <p:anim calcmode="lin" valueType="num">
                                      <p:cBhvr additive="base">
                                        <p:cTn id="64"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Dynamic Programming: </a:t>
            </a:r>
            <a:r>
              <a:rPr lang="en-US" sz="2800" dirty="0"/>
              <a:t>All pairs shortest path problem:</a:t>
            </a:r>
            <a:endParaRPr lang="en-US" sz="2800" b="1" dirty="0"/>
          </a:p>
        </p:txBody>
      </p:sp>
      <p:sp>
        <p:nvSpPr>
          <p:cNvPr id="3" name="Content Placeholder 2"/>
          <p:cNvSpPr>
            <a:spLocks noGrp="1"/>
          </p:cNvSpPr>
          <p:nvPr>
            <p:ph idx="1"/>
          </p:nvPr>
        </p:nvSpPr>
        <p:spPr>
          <a:xfrm>
            <a:off x="838200" y="878104"/>
            <a:ext cx="10672985" cy="5604095"/>
          </a:xfrm>
        </p:spPr>
        <p:txBody>
          <a:bodyPr>
            <a:noAutofit/>
          </a:bodyPr>
          <a:lstStyle/>
          <a:p>
            <a:pPr marL="0" indent="0">
              <a:buNone/>
            </a:pPr>
            <a:r>
              <a:rPr lang="en-US" sz="1600" dirty="0"/>
              <a:t>Here is the basic idea:  Set up a 2D array that stores all the weights between one vertex and another. Here is an example: </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For k=2</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(1,1)=min{A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(1,1),A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(1,2)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(2,1)}	=min{0,4+15}=0	</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(1,2)=min{A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(1,2),A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(1,2)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(2,2)}	=min{4,4+0}=4</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(1,3)=min{A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(1,3),A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(1,2)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(2,3)}	=min{15,4+2}=6</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(2,1)=min{A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(2,1),A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(2,2)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(2,1)}	=min{8,0+8}=8</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(2,2)=min{A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(2,2),A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(2,2)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(2,2)}	=min{0,0+0}=0</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(2,3)=min{A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(2,3),A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(2,2)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(2,3)}	=min{2,0+2}=2</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(3,1)=min{A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(3,1),A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(3,2)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(2,2)}	=min{3,7+0}=3</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(3,2)=min{A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(3,2),A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(3,2)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(2,2)}	=min{7,7+0}=7</a:t>
            </a:r>
          </a:p>
          <a:p>
            <a:pPr marL="0" lvl="0" indent="0" eaLnBrk="0" fontAlgn="base" hangingPunct="0">
              <a:lnSpc>
                <a:spcPct val="100000"/>
              </a:lnSpc>
              <a:spcBef>
                <a:spcPct val="0"/>
              </a:spcBef>
              <a:spcAft>
                <a:spcPct val="0"/>
              </a:spcAft>
              <a:buNone/>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(3,3)=min{A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(3,3),A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(3,2) + A</a:t>
            </a:r>
            <a:r>
              <a:rPr lang="en-US" sz="16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(2,3)}	=min{0,7+2}=0	</a:t>
            </a:r>
            <a:r>
              <a:rPr lang="en-US" sz="1000" dirty="0"/>
              <a:t> </a:t>
            </a:r>
            <a:endParaRPr lang="en-US" sz="2400" dirty="0">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604909" y="1261672"/>
            <a:ext cx="2095500" cy="1743075"/>
          </a:xfrm>
          <a:prstGeom prst="rect">
            <a:avLst/>
          </a:prstGeom>
        </p:spPr>
      </p:pic>
      <p:pic>
        <p:nvPicPr>
          <p:cNvPr id="6" name="Picture 5"/>
          <p:cNvPicPr>
            <a:picLocks noChangeAspect="1"/>
          </p:cNvPicPr>
          <p:nvPr/>
        </p:nvPicPr>
        <p:blipFill>
          <a:blip r:embed="rId3"/>
          <a:stretch>
            <a:fillRect/>
          </a:stretch>
        </p:blipFill>
        <p:spPr>
          <a:xfrm>
            <a:off x="5429250" y="1545498"/>
            <a:ext cx="1629576" cy="1198902"/>
          </a:xfrm>
          <a:prstGeom prst="rect">
            <a:avLst/>
          </a:prstGeom>
        </p:spPr>
      </p:pic>
    </p:spTree>
    <p:extLst>
      <p:ext uri="{BB962C8B-B14F-4D97-AF65-F5344CB8AC3E}">
        <p14:creationId xmlns:p14="http://schemas.microsoft.com/office/powerpoint/2010/main" val="315316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down)">
                                      <p:cBhvr>
                                        <p:cTn id="26" dur="500"/>
                                        <p:tgtEl>
                                          <p:spTgt spid="3">
                                            <p:txEl>
                                              <p:pRg st="7" end="7"/>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wipe(down)">
                                      <p:cBhvr>
                                        <p:cTn id="29" dur="500"/>
                                        <p:tgtEl>
                                          <p:spTgt spid="3">
                                            <p:txEl>
                                              <p:pRg st="8" end="8"/>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wipe(down)">
                                      <p:cBhvr>
                                        <p:cTn id="32" dur="500"/>
                                        <p:tgtEl>
                                          <p:spTgt spid="3">
                                            <p:txEl>
                                              <p:pRg st="9" end="9"/>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wipe(down)">
                                      <p:cBhvr>
                                        <p:cTn id="35" dur="500"/>
                                        <p:tgtEl>
                                          <p:spTgt spid="3">
                                            <p:txEl>
                                              <p:pRg st="10" end="10"/>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wipe(down)">
                                      <p:cBhvr>
                                        <p:cTn id="38" dur="500"/>
                                        <p:tgtEl>
                                          <p:spTgt spid="3">
                                            <p:txEl>
                                              <p:pRg st="11" end="11"/>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wipe(down)">
                                      <p:cBhvr>
                                        <p:cTn id="41" dur="500"/>
                                        <p:tgtEl>
                                          <p:spTgt spid="3">
                                            <p:txEl>
                                              <p:pRg st="12" end="12"/>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wipe(down)">
                                      <p:cBhvr>
                                        <p:cTn id="44" dur="500"/>
                                        <p:tgtEl>
                                          <p:spTgt spid="3">
                                            <p:txEl>
                                              <p:pRg st="13" end="13"/>
                                            </p:txEl>
                                          </p:spTgt>
                                        </p:tgtEl>
                                      </p:cBhvr>
                                    </p:animEffect>
                                  </p:childTnLst>
                                </p:cTn>
                              </p:par>
                              <p:par>
                                <p:cTn id="45" presetID="22" presetClass="entr" presetSubtype="4"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wipe(down)">
                                      <p:cBhvr>
                                        <p:cTn id="47" dur="500"/>
                                        <p:tgtEl>
                                          <p:spTgt spid="3">
                                            <p:txEl>
                                              <p:pRg st="14" end="14"/>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wipe(down)">
                                      <p:cBhvr>
                                        <p:cTn id="50" dur="500"/>
                                        <p:tgtEl>
                                          <p:spTgt spid="3">
                                            <p:txEl>
                                              <p:pRg st="15" end="15"/>
                                            </p:txEl>
                                          </p:spTgt>
                                        </p:tgtEl>
                                      </p:cBhvr>
                                    </p:animEffect>
                                  </p:childTnLst>
                                </p:cTn>
                              </p:par>
                              <p:par>
                                <p:cTn id="51" presetID="22" presetClass="entr" presetSubtype="4" fill="hold"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wipe(down)">
                                      <p:cBhvr>
                                        <p:cTn id="53"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592"/>
            <a:ext cx="10515600" cy="422526"/>
          </a:xfrm>
        </p:spPr>
        <p:txBody>
          <a:bodyPr>
            <a:noAutofit/>
          </a:bodyPr>
          <a:lstStyle/>
          <a:p>
            <a:r>
              <a:rPr lang="en-US" sz="2800" b="1" dirty="0"/>
              <a:t>Dynamic Programming: </a:t>
            </a:r>
            <a:r>
              <a:rPr lang="en-US" sz="2800" dirty="0"/>
              <a:t>All pairs shortest path problem:</a:t>
            </a:r>
            <a:endParaRPr lang="en-US" sz="2800" b="1" dirty="0"/>
          </a:p>
        </p:txBody>
      </p:sp>
      <p:sp>
        <p:nvSpPr>
          <p:cNvPr id="3" name="Content Placeholder 2"/>
          <p:cNvSpPr>
            <a:spLocks noGrp="1"/>
          </p:cNvSpPr>
          <p:nvPr>
            <p:ph idx="1"/>
          </p:nvPr>
        </p:nvSpPr>
        <p:spPr>
          <a:xfrm>
            <a:off x="838200" y="878104"/>
            <a:ext cx="10672985" cy="5604095"/>
          </a:xfrm>
        </p:spPr>
        <p:txBody>
          <a:bodyPr>
            <a:noAutofit/>
          </a:bodyPr>
          <a:lstStyle/>
          <a:p>
            <a:pPr marL="0" indent="0">
              <a:buNone/>
            </a:pPr>
            <a:r>
              <a:rPr lang="en-US" sz="1800" dirty="0"/>
              <a:t>Here is the basic idea:  Set up a 2D array that stores all the weights between one vertex and another. Here is an example: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lvl="0" indent="0" eaLnBrk="0" fontAlgn="base" hangingPunct="0">
              <a:lnSpc>
                <a:spcPct val="100000"/>
              </a:lnSpc>
              <a:spcBef>
                <a:spcPct val="0"/>
              </a:spcBef>
              <a:spcAft>
                <a:spcPct val="0"/>
              </a:spcAft>
              <a:buNone/>
            </a:pPr>
            <a:r>
              <a:rPr lang="en-US" sz="1800" dirty="0"/>
              <a:t> </a:t>
            </a:r>
            <a:r>
              <a:rPr lang="en-US" sz="1800" dirty="0">
                <a:latin typeface="Times New Roman" panose="02020603050405020304" pitchFamily="18" charset="0"/>
                <a:cs typeface="Times New Roman" panose="02020603050405020304" pitchFamily="18" charset="0"/>
              </a:rPr>
              <a:t>For k=3</a:t>
            </a:r>
            <a:endParaRPr lang="en-US" sz="1800" b="1"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(1,1)=min{A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(1,1),A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(1,3) + 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(3,1)}	=min{0,6+3}=0	</a:t>
            </a:r>
          </a:p>
          <a:p>
            <a:pPr marL="0" lvl="0" indent="0" eaLnBrk="0" fontAlgn="base" hangingPunct="0">
              <a:lnSpc>
                <a:spcPct val="100000"/>
              </a:lnSpc>
              <a:spcBef>
                <a:spcPct val="0"/>
              </a:spcBef>
              <a:spcAft>
                <a:spcPct val="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(1,2)=min{A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(1,2),A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(1,3) + 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(3,2)}	=min{4,6+7}=4</a:t>
            </a:r>
          </a:p>
          <a:p>
            <a:pPr marL="0" lvl="0" indent="0" eaLnBrk="0" fontAlgn="base" hangingPunct="0">
              <a:lnSpc>
                <a:spcPct val="100000"/>
              </a:lnSpc>
              <a:spcBef>
                <a:spcPct val="0"/>
              </a:spcBef>
              <a:spcAft>
                <a:spcPct val="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(1,3)=min{A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(1,3),A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(1,3) + 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(3,3)}	=min{6,6+0}=6</a:t>
            </a:r>
          </a:p>
          <a:p>
            <a:pPr marL="0" lvl="0" indent="0" eaLnBrk="0" fontAlgn="base" hangingPunct="0">
              <a:lnSpc>
                <a:spcPct val="100000"/>
              </a:lnSpc>
              <a:spcBef>
                <a:spcPct val="0"/>
              </a:spcBef>
              <a:spcAft>
                <a:spcPct val="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(2,1)=min{A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(2,1),A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(2,3) + 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(3,1)}	=min{8,2+3}=5</a:t>
            </a:r>
          </a:p>
          <a:p>
            <a:pPr marL="0" lvl="0" indent="0" eaLnBrk="0" fontAlgn="base" hangingPunct="0">
              <a:lnSpc>
                <a:spcPct val="100000"/>
              </a:lnSpc>
              <a:spcBef>
                <a:spcPct val="0"/>
              </a:spcBef>
              <a:spcAft>
                <a:spcPct val="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(2,2)=min{A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(2,2),A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(2,3) + 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(3,2)}	=min{0,2+7}=0</a:t>
            </a:r>
          </a:p>
          <a:p>
            <a:pPr marL="0" lvl="0" indent="0" eaLnBrk="0" fontAlgn="base" hangingPunct="0">
              <a:lnSpc>
                <a:spcPct val="100000"/>
              </a:lnSpc>
              <a:spcBef>
                <a:spcPct val="0"/>
              </a:spcBef>
              <a:spcAft>
                <a:spcPct val="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(2,3)=min{A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(2,3),A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(2,3) + 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(3,3)}	=min{2,2+0}=2</a:t>
            </a:r>
          </a:p>
          <a:p>
            <a:pPr marL="0" lvl="0" indent="0" eaLnBrk="0" fontAlgn="base" hangingPunct="0">
              <a:lnSpc>
                <a:spcPct val="100000"/>
              </a:lnSpc>
              <a:spcBef>
                <a:spcPct val="0"/>
              </a:spcBef>
              <a:spcAft>
                <a:spcPct val="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(3,1)=min{A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(3,1),A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(3,3) + 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(3,1)}	=min{3,0+3}=3</a:t>
            </a:r>
          </a:p>
          <a:p>
            <a:pPr marL="0" lvl="0" indent="0" eaLnBrk="0" fontAlgn="base" hangingPunct="0">
              <a:lnSpc>
                <a:spcPct val="100000"/>
              </a:lnSpc>
              <a:spcBef>
                <a:spcPct val="0"/>
              </a:spcBef>
              <a:spcAft>
                <a:spcPct val="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(3,2)=min{A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(3,2),A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(3,3) + 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(3,2)}	=min{7,0+7}=7</a:t>
            </a:r>
          </a:p>
          <a:p>
            <a:pPr marL="0" lvl="0" indent="0" eaLnBrk="0" fontAlgn="base" hangingPunct="0">
              <a:lnSpc>
                <a:spcPct val="100000"/>
              </a:lnSpc>
              <a:spcBef>
                <a:spcPct val="0"/>
              </a:spcBef>
              <a:spcAft>
                <a:spcPct val="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(3,3)=min{A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(3,3),A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(3,3) + A</a:t>
            </a:r>
            <a:r>
              <a:rPr lang="en-US" sz="1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(3,3)}	=min{0,0+0}=0	</a:t>
            </a:r>
            <a:r>
              <a:rPr lang="en-US" sz="1800" dirty="0"/>
              <a:t> </a:t>
            </a:r>
            <a:endParaRPr lang="en-US" sz="1800" dirty="0">
              <a:latin typeface="Arial" panose="020B0604020202020204" pitchFamily="34" charset="0"/>
            </a:endParaRPr>
          </a:p>
          <a:p>
            <a:pPr marL="0" lvl="0" indent="0" eaLnBrk="0" fontAlgn="base" hangingPunct="0">
              <a:lnSpc>
                <a:spcPct val="100000"/>
              </a:lnSpc>
              <a:spcBef>
                <a:spcPct val="0"/>
              </a:spcBef>
              <a:spcAft>
                <a:spcPct val="0"/>
              </a:spcAft>
              <a:buNone/>
            </a:pPr>
            <a:endParaRPr lang="en-US" sz="1800" dirty="0">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604909" y="1261672"/>
            <a:ext cx="2095500" cy="1743075"/>
          </a:xfrm>
          <a:prstGeom prst="rect">
            <a:avLst/>
          </a:prstGeom>
        </p:spPr>
      </p:pic>
      <p:pic>
        <p:nvPicPr>
          <p:cNvPr id="5" name="Picture 4"/>
          <p:cNvPicPr>
            <a:picLocks noChangeAspect="1"/>
          </p:cNvPicPr>
          <p:nvPr/>
        </p:nvPicPr>
        <p:blipFill>
          <a:blip r:embed="rId3"/>
          <a:stretch>
            <a:fillRect/>
          </a:stretch>
        </p:blipFill>
        <p:spPr>
          <a:xfrm>
            <a:off x="5246849" y="1368840"/>
            <a:ext cx="1775279" cy="1288901"/>
          </a:xfrm>
          <a:prstGeom prst="rect">
            <a:avLst/>
          </a:prstGeom>
        </p:spPr>
      </p:pic>
      <p:pic>
        <p:nvPicPr>
          <p:cNvPr id="8" name="Picture 7"/>
          <p:cNvPicPr>
            <a:picLocks noChangeAspect="1"/>
          </p:cNvPicPr>
          <p:nvPr/>
        </p:nvPicPr>
        <p:blipFill>
          <a:blip r:embed="rId4"/>
          <a:stretch>
            <a:fillRect/>
          </a:stretch>
        </p:blipFill>
        <p:spPr>
          <a:xfrm>
            <a:off x="8624397" y="3752138"/>
            <a:ext cx="1886970" cy="1435160"/>
          </a:xfrm>
          <a:prstGeom prst="rect">
            <a:avLst/>
          </a:prstGeom>
        </p:spPr>
      </p:pic>
    </p:spTree>
    <p:extLst>
      <p:ext uri="{BB962C8B-B14F-4D97-AF65-F5344CB8AC3E}">
        <p14:creationId xmlns:p14="http://schemas.microsoft.com/office/powerpoint/2010/main" val="251184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additive="base">
                                        <p:cTn id="2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 calcmode="lin" valueType="num">
                                      <p:cBhvr additive="base">
                                        <p:cTn id="2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 calcmode="lin" valueType="num">
                                      <p:cBhvr additive="base">
                                        <p:cTn id="3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 calcmode="lin" valueType="num">
                                      <p:cBhvr additive="base">
                                        <p:cTn id="3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 calcmode="lin" valueType="num">
                                      <p:cBhvr additive="base">
                                        <p:cTn id="38"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 calcmode="lin" valueType="num">
                                      <p:cBhvr additive="base">
                                        <p:cTn id="42"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 calcmode="lin" valueType="num">
                                      <p:cBhvr additive="base">
                                        <p:cTn id="46"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 calcmode="lin" valueType="num">
                                      <p:cBhvr additive="base">
                                        <p:cTn id="50"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
                                            <p:txEl>
                                              <p:pRg st="14" end="14"/>
                                            </p:txEl>
                                          </p:spTgt>
                                        </p:tgtEl>
                                        <p:attrNameLst>
                                          <p:attrName>style.visibility</p:attrName>
                                        </p:attrNameLst>
                                      </p:cBhvr>
                                      <p:to>
                                        <p:strVal val="visible"/>
                                      </p:to>
                                    </p:set>
                                    <p:anim calcmode="lin" valueType="num">
                                      <p:cBhvr additive="base">
                                        <p:cTn id="54"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
                                            <p:txEl>
                                              <p:pRg st="15" end="15"/>
                                            </p:txEl>
                                          </p:spTgt>
                                        </p:tgtEl>
                                        <p:attrNameLst>
                                          <p:attrName>style.visibility</p:attrName>
                                        </p:attrNameLst>
                                      </p:cBhvr>
                                      <p:to>
                                        <p:strVal val="visible"/>
                                      </p:to>
                                    </p:set>
                                    <p:anim calcmode="lin" valueType="num">
                                      <p:cBhvr additive="base">
                                        <p:cTn id="58"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circle(in)">
                                      <p:cBhvr>
                                        <p:cTn id="6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010B95-6D85-43E2-1D37-EAED3974E722}"/>
              </a:ext>
            </a:extLst>
          </p:cNvPr>
          <p:cNvSpPr txBox="1"/>
          <p:nvPr/>
        </p:nvSpPr>
        <p:spPr>
          <a:xfrm>
            <a:off x="221673" y="270340"/>
            <a:ext cx="3990109" cy="6001643"/>
          </a:xfrm>
          <a:prstGeom prst="rect">
            <a:avLst/>
          </a:prstGeom>
          <a:noFill/>
        </p:spPr>
        <p:txBody>
          <a:bodyPr wrap="square">
            <a:spAutoFit/>
          </a:bodyPr>
          <a:lstStyle/>
          <a:p>
            <a:pPr algn="just"/>
            <a:r>
              <a:rPr lang="en-US" sz="1600" b="1" dirty="0"/>
              <a:t>5. Multi Graph:</a:t>
            </a:r>
            <a:r>
              <a:rPr lang="en-US" sz="1600" dirty="0"/>
              <a:t> The graph is referred to as a multigraph if there are numerous edges between a pair of vertices in a graph G= (V, E). There are no self-loops in a Multigraph.</a:t>
            </a:r>
          </a:p>
          <a:p>
            <a:pPr algn="just"/>
            <a:endParaRPr lang="en-US" sz="1600" dirty="0"/>
          </a:p>
          <a:p>
            <a:pPr algn="just"/>
            <a:r>
              <a:rPr lang="en-US" sz="1600" b="1" dirty="0"/>
              <a:t>6. Null Graph:</a:t>
            </a:r>
            <a:r>
              <a:rPr lang="en-US" sz="1600" dirty="0"/>
              <a:t> It's a reworked version of a trivial graph. If several vertices but no edges connect them, a graph G= (V, E) is a null graph. </a:t>
            </a:r>
          </a:p>
          <a:p>
            <a:pPr algn="just"/>
            <a:endParaRPr lang="en-US" sz="1600" dirty="0"/>
          </a:p>
          <a:p>
            <a:pPr algn="just"/>
            <a:r>
              <a:rPr lang="en-US" sz="1600" b="1" dirty="0"/>
              <a:t>7. Complete Graph:</a:t>
            </a:r>
            <a:r>
              <a:rPr lang="en-US" sz="1600" dirty="0"/>
              <a:t> If a graph G= (V, E) is also a simple graph, it is complete. Using the edges, with n number of vertices must be connected. It's also known as a full graph because each vertex's degree must be n-1.</a:t>
            </a:r>
          </a:p>
          <a:p>
            <a:pPr algn="just"/>
            <a:endParaRPr lang="en-US" sz="1600" dirty="0"/>
          </a:p>
          <a:p>
            <a:pPr algn="just"/>
            <a:r>
              <a:rPr lang="en-US" sz="1600" b="1" dirty="0"/>
              <a:t>8. Pseudo Graph:</a:t>
            </a:r>
            <a:r>
              <a:rPr lang="en-US" sz="1600" dirty="0"/>
              <a:t> If a graph G= (V, E) contains a self-loop besides other edges, it is a pseudograph.</a:t>
            </a:r>
          </a:p>
          <a:p>
            <a:pPr algn="just"/>
            <a:endParaRPr lang="en-US" sz="1600" dirty="0"/>
          </a:p>
          <a:p>
            <a:pPr algn="just"/>
            <a:r>
              <a:rPr lang="en-US" sz="1600" b="1" dirty="0"/>
              <a:t>9. Regular Graph:</a:t>
            </a:r>
            <a:r>
              <a:rPr lang="en-US" sz="1600" dirty="0"/>
              <a:t> If a graph G= (V, E) is a simple graph with the same degree at each vertex, it is a regular graph. As a result, every whole graph is a regular graph.</a:t>
            </a:r>
          </a:p>
        </p:txBody>
      </p:sp>
      <p:pic>
        <p:nvPicPr>
          <p:cNvPr id="7" name="Picture 6">
            <a:extLst>
              <a:ext uri="{FF2B5EF4-FFF2-40B4-BE49-F238E27FC236}">
                <a16:creationId xmlns:a16="http://schemas.microsoft.com/office/drawing/2014/main" id="{A9E47C3A-1B69-807E-7E4C-40E30C151735}"/>
              </a:ext>
            </a:extLst>
          </p:cNvPr>
          <p:cNvPicPr>
            <a:picLocks noChangeAspect="1"/>
          </p:cNvPicPr>
          <p:nvPr/>
        </p:nvPicPr>
        <p:blipFill>
          <a:blip r:embed="rId2"/>
          <a:stretch>
            <a:fillRect/>
          </a:stretch>
        </p:blipFill>
        <p:spPr>
          <a:xfrm>
            <a:off x="4516582" y="381176"/>
            <a:ext cx="1274618" cy="915719"/>
          </a:xfrm>
          <a:prstGeom prst="rect">
            <a:avLst/>
          </a:prstGeom>
        </p:spPr>
      </p:pic>
      <p:pic>
        <p:nvPicPr>
          <p:cNvPr id="9" name="Picture 8">
            <a:extLst>
              <a:ext uri="{FF2B5EF4-FFF2-40B4-BE49-F238E27FC236}">
                <a16:creationId xmlns:a16="http://schemas.microsoft.com/office/drawing/2014/main" id="{06EB320E-B12E-8BC8-C452-C4948F2809B7}"/>
              </a:ext>
            </a:extLst>
          </p:cNvPr>
          <p:cNvPicPr>
            <a:picLocks noChangeAspect="1"/>
          </p:cNvPicPr>
          <p:nvPr/>
        </p:nvPicPr>
        <p:blipFill>
          <a:blip r:embed="rId3"/>
          <a:stretch>
            <a:fillRect/>
          </a:stretch>
        </p:blipFill>
        <p:spPr>
          <a:xfrm>
            <a:off x="4625456" y="1533236"/>
            <a:ext cx="1165744" cy="915719"/>
          </a:xfrm>
          <a:prstGeom prst="rect">
            <a:avLst/>
          </a:prstGeom>
        </p:spPr>
      </p:pic>
      <p:pic>
        <p:nvPicPr>
          <p:cNvPr id="11" name="Picture 10">
            <a:extLst>
              <a:ext uri="{FF2B5EF4-FFF2-40B4-BE49-F238E27FC236}">
                <a16:creationId xmlns:a16="http://schemas.microsoft.com/office/drawing/2014/main" id="{04A8831D-9C60-D458-DEFF-5DC5BA5F2AC4}"/>
              </a:ext>
            </a:extLst>
          </p:cNvPr>
          <p:cNvPicPr>
            <a:picLocks noChangeAspect="1"/>
          </p:cNvPicPr>
          <p:nvPr/>
        </p:nvPicPr>
        <p:blipFill>
          <a:blip r:embed="rId4"/>
          <a:stretch>
            <a:fillRect/>
          </a:stretch>
        </p:blipFill>
        <p:spPr>
          <a:xfrm>
            <a:off x="4625456" y="2902671"/>
            <a:ext cx="1165744" cy="915719"/>
          </a:xfrm>
          <a:prstGeom prst="rect">
            <a:avLst/>
          </a:prstGeom>
        </p:spPr>
      </p:pic>
      <p:pic>
        <p:nvPicPr>
          <p:cNvPr id="13" name="Picture 12">
            <a:extLst>
              <a:ext uri="{FF2B5EF4-FFF2-40B4-BE49-F238E27FC236}">
                <a16:creationId xmlns:a16="http://schemas.microsoft.com/office/drawing/2014/main" id="{E3D53C56-61F1-3D89-99C5-9688A3F5630B}"/>
              </a:ext>
            </a:extLst>
          </p:cNvPr>
          <p:cNvPicPr>
            <a:picLocks noChangeAspect="1"/>
          </p:cNvPicPr>
          <p:nvPr/>
        </p:nvPicPr>
        <p:blipFill>
          <a:blip r:embed="rId5"/>
          <a:stretch>
            <a:fillRect/>
          </a:stretch>
        </p:blipFill>
        <p:spPr>
          <a:xfrm>
            <a:off x="4597456" y="4100082"/>
            <a:ext cx="1221743" cy="915719"/>
          </a:xfrm>
          <a:prstGeom prst="rect">
            <a:avLst/>
          </a:prstGeom>
        </p:spPr>
      </p:pic>
      <p:pic>
        <p:nvPicPr>
          <p:cNvPr id="15" name="Picture 14">
            <a:extLst>
              <a:ext uri="{FF2B5EF4-FFF2-40B4-BE49-F238E27FC236}">
                <a16:creationId xmlns:a16="http://schemas.microsoft.com/office/drawing/2014/main" id="{0BC53AD8-D50E-FDD3-1A43-09F111E184DE}"/>
              </a:ext>
            </a:extLst>
          </p:cNvPr>
          <p:cNvPicPr>
            <a:picLocks noChangeAspect="1"/>
          </p:cNvPicPr>
          <p:nvPr/>
        </p:nvPicPr>
        <p:blipFill>
          <a:blip r:embed="rId6"/>
          <a:stretch>
            <a:fillRect/>
          </a:stretch>
        </p:blipFill>
        <p:spPr>
          <a:xfrm flipH="1">
            <a:off x="4557154" y="5297493"/>
            <a:ext cx="1221744" cy="838922"/>
          </a:xfrm>
          <a:prstGeom prst="rect">
            <a:avLst/>
          </a:prstGeom>
        </p:spPr>
      </p:pic>
      <p:sp>
        <p:nvSpPr>
          <p:cNvPr id="19" name="TextBox 18">
            <a:extLst>
              <a:ext uri="{FF2B5EF4-FFF2-40B4-BE49-F238E27FC236}">
                <a16:creationId xmlns:a16="http://schemas.microsoft.com/office/drawing/2014/main" id="{2ACEEBC7-B03D-4D85-C81A-0B45EEC811E8}"/>
              </a:ext>
            </a:extLst>
          </p:cNvPr>
          <p:cNvSpPr txBox="1"/>
          <p:nvPr/>
        </p:nvSpPr>
        <p:spPr>
          <a:xfrm>
            <a:off x="5985165" y="340373"/>
            <a:ext cx="3990109" cy="5755422"/>
          </a:xfrm>
          <a:prstGeom prst="rect">
            <a:avLst/>
          </a:prstGeom>
          <a:noFill/>
        </p:spPr>
        <p:txBody>
          <a:bodyPr wrap="square">
            <a:spAutoFit/>
          </a:bodyPr>
          <a:lstStyle/>
          <a:p>
            <a:pPr algn="just"/>
            <a:r>
              <a:rPr lang="en-US" sz="1600" b="1" dirty="0"/>
              <a:t>10. Weighted Graph:</a:t>
            </a:r>
            <a:r>
              <a:rPr lang="en-US" sz="1600" dirty="0"/>
              <a:t> A graph G= (V, E) is called a labeled or weighted graph because each edge has a value or weight representing the cost of traversing that edge.</a:t>
            </a:r>
          </a:p>
          <a:p>
            <a:pPr algn="just"/>
            <a:endParaRPr lang="en-US" sz="1600" dirty="0"/>
          </a:p>
          <a:p>
            <a:pPr algn="just"/>
            <a:r>
              <a:rPr lang="en-US" sz="1600" b="1" dirty="0"/>
              <a:t>11. Directed Graph:</a:t>
            </a:r>
            <a:r>
              <a:rPr lang="en-US" sz="1600" dirty="0"/>
              <a:t> A directed graph also referred to as a digraph, is a set of nodes connected by edges, each with a direction.</a:t>
            </a:r>
          </a:p>
          <a:p>
            <a:pPr algn="just"/>
            <a:endParaRPr lang="en-US" sz="1600" dirty="0"/>
          </a:p>
          <a:p>
            <a:pPr algn="just"/>
            <a:r>
              <a:rPr lang="en-US" sz="1600" b="1" dirty="0"/>
              <a:t>12. Undirected Graph:</a:t>
            </a:r>
            <a:r>
              <a:rPr lang="en-US" sz="1600" dirty="0"/>
              <a:t> An undirected graph comprises a set of nodes and links connecting them. The order of the two connected vertices is irrelevant and has no direction. You can form an undirected graph with a finite number of vertices and edges.</a:t>
            </a:r>
          </a:p>
          <a:p>
            <a:pPr algn="just"/>
            <a:endParaRPr lang="en-US" sz="1600" dirty="0"/>
          </a:p>
          <a:p>
            <a:pPr algn="just"/>
            <a:r>
              <a:rPr lang="en-US" sz="1600" b="1" dirty="0"/>
              <a:t>13. Connected Graph:</a:t>
            </a:r>
            <a:r>
              <a:rPr lang="en-US" sz="1600" dirty="0"/>
              <a:t> If there is a path between one vertex of a graph data structure and any other vertex, the graph is connected.</a:t>
            </a:r>
          </a:p>
          <a:p>
            <a:pPr algn="just"/>
            <a:endParaRPr lang="en-US" sz="1600" dirty="0"/>
          </a:p>
          <a:p>
            <a:pPr algn="just"/>
            <a:r>
              <a:rPr lang="en-US" sz="1600" b="1" dirty="0"/>
              <a:t>14. Disconnected Graph:</a:t>
            </a:r>
            <a:r>
              <a:rPr lang="en-US" sz="1600" dirty="0"/>
              <a:t> When there is no edge linking the vertices, you refer to the null graph as a disconnected graph.</a:t>
            </a:r>
          </a:p>
        </p:txBody>
      </p:sp>
      <p:pic>
        <p:nvPicPr>
          <p:cNvPr id="21" name="Picture 20">
            <a:extLst>
              <a:ext uri="{FF2B5EF4-FFF2-40B4-BE49-F238E27FC236}">
                <a16:creationId xmlns:a16="http://schemas.microsoft.com/office/drawing/2014/main" id="{99CEDC6E-8537-E397-FE9B-48C2F8E16524}"/>
              </a:ext>
            </a:extLst>
          </p:cNvPr>
          <p:cNvPicPr>
            <a:picLocks noChangeAspect="1"/>
          </p:cNvPicPr>
          <p:nvPr/>
        </p:nvPicPr>
        <p:blipFill>
          <a:blip r:embed="rId7"/>
          <a:stretch>
            <a:fillRect/>
          </a:stretch>
        </p:blipFill>
        <p:spPr>
          <a:xfrm>
            <a:off x="10129076" y="340373"/>
            <a:ext cx="1508741" cy="956522"/>
          </a:xfrm>
          <a:prstGeom prst="rect">
            <a:avLst/>
          </a:prstGeom>
        </p:spPr>
      </p:pic>
      <p:pic>
        <p:nvPicPr>
          <p:cNvPr id="23" name="Picture 22">
            <a:extLst>
              <a:ext uri="{FF2B5EF4-FFF2-40B4-BE49-F238E27FC236}">
                <a16:creationId xmlns:a16="http://schemas.microsoft.com/office/drawing/2014/main" id="{72640503-5F30-69C3-7192-28FE1279C450}"/>
              </a:ext>
            </a:extLst>
          </p:cNvPr>
          <p:cNvPicPr>
            <a:picLocks noChangeAspect="1"/>
          </p:cNvPicPr>
          <p:nvPr/>
        </p:nvPicPr>
        <p:blipFill>
          <a:blip r:embed="rId8"/>
          <a:stretch>
            <a:fillRect/>
          </a:stretch>
        </p:blipFill>
        <p:spPr>
          <a:xfrm>
            <a:off x="10169239" y="1533236"/>
            <a:ext cx="1361330" cy="915719"/>
          </a:xfrm>
          <a:prstGeom prst="rect">
            <a:avLst/>
          </a:prstGeom>
        </p:spPr>
      </p:pic>
      <p:pic>
        <p:nvPicPr>
          <p:cNvPr id="25" name="Picture 24">
            <a:extLst>
              <a:ext uri="{FF2B5EF4-FFF2-40B4-BE49-F238E27FC236}">
                <a16:creationId xmlns:a16="http://schemas.microsoft.com/office/drawing/2014/main" id="{A959E5D6-EBFF-A85B-569F-04C38E1B4DA0}"/>
              </a:ext>
            </a:extLst>
          </p:cNvPr>
          <p:cNvPicPr>
            <a:picLocks noChangeAspect="1"/>
          </p:cNvPicPr>
          <p:nvPr/>
        </p:nvPicPr>
        <p:blipFill>
          <a:blip r:embed="rId9"/>
          <a:stretch>
            <a:fillRect/>
          </a:stretch>
        </p:blipFill>
        <p:spPr>
          <a:xfrm>
            <a:off x="10169239" y="2599654"/>
            <a:ext cx="1455448" cy="1399692"/>
          </a:xfrm>
          <a:prstGeom prst="rect">
            <a:avLst/>
          </a:prstGeom>
        </p:spPr>
      </p:pic>
      <p:pic>
        <p:nvPicPr>
          <p:cNvPr id="27" name="Picture 26">
            <a:extLst>
              <a:ext uri="{FF2B5EF4-FFF2-40B4-BE49-F238E27FC236}">
                <a16:creationId xmlns:a16="http://schemas.microsoft.com/office/drawing/2014/main" id="{1FAB3253-23E9-12EC-D6EC-AB6206C9A1BB}"/>
              </a:ext>
            </a:extLst>
          </p:cNvPr>
          <p:cNvPicPr>
            <a:picLocks noChangeAspect="1"/>
          </p:cNvPicPr>
          <p:nvPr/>
        </p:nvPicPr>
        <p:blipFill>
          <a:blip r:embed="rId10"/>
          <a:stretch>
            <a:fillRect/>
          </a:stretch>
        </p:blipFill>
        <p:spPr>
          <a:xfrm>
            <a:off x="10217440" y="4197321"/>
            <a:ext cx="1407247" cy="913589"/>
          </a:xfrm>
          <a:prstGeom prst="rect">
            <a:avLst/>
          </a:prstGeom>
        </p:spPr>
      </p:pic>
      <p:pic>
        <p:nvPicPr>
          <p:cNvPr id="29" name="Picture 28">
            <a:extLst>
              <a:ext uri="{FF2B5EF4-FFF2-40B4-BE49-F238E27FC236}">
                <a16:creationId xmlns:a16="http://schemas.microsoft.com/office/drawing/2014/main" id="{414A228A-9172-D9B8-5A20-12D179FF9E82}"/>
              </a:ext>
            </a:extLst>
          </p:cNvPr>
          <p:cNvPicPr>
            <a:picLocks noChangeAspect="1"/>
          </p:cNvPicPr>
          <p:nvPr/>
        </p:nvPicPr>
        <p:blipFill>
          <a:blip r:embed="rId11"/>
          <a:stretch>
            <a:fillRect/>
          </a:stretch>
        </p:blipFill>
        <p:spPr>
          <a:xfrm>
            <a:off x="10190845" y="5370806"/>
            <a:ext cx="1460436" cy="692295"/>
          </a:xfrm>
          <a:prstGeom prst="rect">
            <a:avLst/>
          </a:prstGeom>
        </p:spPr>
      </p:pic>
    </p:spTree>
    <p:extLst>
      <p:ext uri="{BB962C8B-B14F-4D97-AF65-F5344CB8AC3E}">
        <p14:creationId xmlns:p14="http://schemas.microsoft.com/office/powerpoint/2010/main" val="397010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barn(inVertical)">
                                      <p:cBhvr>
                                        <p:cTn id="18" dur="500"/>
                                        <p:tgtEl>
                                          <p:spTgt spid="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ircle(in)">
                                      <p:cBhvr>
                                        <p:cTn id="23" dur="2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barn(inVertical)">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heel(1)">
                                      <p:cBhvr>
                                        <p:cTn id="33" dur="2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 calcmode="lin" valueType="num">
                                      <p:cBhvr additive="base">
                                        <p:cTn id="38"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heel(1)">
                                      <p:cBhvr>
                                        <p:cTn id="44" dur="20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Effect transition="in" filter="barn(inVertical)">
                                      <p:cBhvr>
                                        <p:cTn id="49" dur="500"/>
                                        <p:tgtEl>
                                          <p:spTgt spid="5">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heel(1)">
                                      <p:cBhvr>
                                        <p:cTn id="54" dur="20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9">
                                            <p:txEl>
                                              <p:pRg st="0" end="0"/>
                                            </p:txEl>
                                          </p:spTgt>
                                        </p:tgtEl>
                                        <p:attrNameLst>
                                          <p:attrName>style.visibility</p:attrName>
                                        </p:attrNameLst>
                                      </p:cBhvr>
                                      <p:to>
                                        <p:strVal val="visible"/>
                                      </p:to>
                                    </p:set>
                                    <p:animEffect transition="in" filter="randombar(horizontal)">
                                      <p:cBhvr>
                                        <p:cTn id="59" dur="500"/>
                                        <p:tgtEl>
                                          <p:spTgt spid="19">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nodeType="clickEffect">
                                  <p:stCondLst>
                                    <p:cond delay="0"/>
                                  </p:stCondLst>
                                  <p:childTnLst>
                                    <p:set>
                                      <p:cBhvr>
                                        <p:cTn id="69" dur="1" fill="hold">
                                          <p:stCondLst>
                                            <p:cond delay="0"/>
                                          </p:stCondLst>
                                        </p:cTn>
                                        <p:tgtEl>
                                          <p:spTgt spid="19">
                                            <p:txEl>
                                              <p:pRg st="2" end="2"/>
                                            </p:txEl>
                                          </p:spTgt>
                                        </p:tgtEl>
                                        <p:attrNameLst>
                                          <p:attrName>style.visibility</p:attrName>
                                        </p:attrNameLst>
                                      </p:cBhvr>
                                      <p:to>
                                        <p:strVal val="visible"/>
                                      </p:to>
                                    </p:set>
                                    <p:animEffect transition="in" filter="wheel(1)">
                                      <p:cBhvr>
                                        <p:cTn id="70" dur="2000"/>
                                        <p:tgtEl>
                                          <p:spTgt spid="19">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barn(inVertical)">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nodeType="clickEffect">
                                  <p:stCondLst>
                                    <p:cond delay="0"/>
                                  </p:stCondLst>
                                  <p:childTnLst>
                                    <p:set>
                                      <p:cBhvr>
                                        <p:cTn id="79" dur="1" fill="hold">
                                          <p:stCondLst>
                                            <p:cond delay="0"/>
                                          </p:stCondLst>
                                        </p:cTn>
                                        <p:tgtEl>
                                          <p:spTgt spid="19">
                                            <p:txEl>
                                              <p:pRg st="4" end="4"/>
                                            </p:txEl>
                                          </p:spTgt>
                                        </p:tgtEl>
                                        <p:attrNameLst>
                                          <p:attrName>style.visibility</p:attrName>
                                        </p:attrNameLst>
                                      </p:cBhvr>
                                      <p:to>
                                        <p:strVal val="visible"/>
                                      </p:to>
                                    </p:set>
                                    <p:animEffect transition="in" filter="circle(in)">
                                      <p:cBhvr>
                                        <p:cTn id="80" dur="2000"/>
                                        <p:tgtEl>
                                          <p:spTgt spid="19">
                                            <p:txEl>
                                              <p:pRg st="4" end="4"/>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wheel(1)">
                                      <p:cBhvr>
                                        <p:cTn id="85" dur="20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nodeType="clickEffect">
                                  <p:stCondLst>
                                    <p:cond delay="0"/>
                                  </p:stCondLst>
                                  <p:childTnLst>
                                    <p:set>
                                      <p:cBhvr>
                                        <p:cTn id="89" dur="1" fill="hold">
                                          <p:stCondLst>
                                            <p:cond delay="0"/>
                                          </p:stCondLst>
                                        </p:cTn>
                                        <p:tgtEl>
                                          <p:spTgt spid="19">
                                            <p:txEl>
                                              <p:pRg st="6" end="6"/>
                                            </p:txEl>
                                          </p:spTgt>
                                        </p:tgtEl>
                                        <p:attrNameLst>
                                          <p:attrName>style.visibility</p:attrName>
                                        </p:attrNameLst>
                                      </p:cBhvr>
                                      <p:to>
                                        <p:strVal val="visible"/>
                                      </p:to>
                                    </p:set>
                                    <p:animEffect transition="in" filter="randombar(horizontal)">
                                      <p:cBhvr>
                                        <p:cTn id="90" dur="500"/>
                                        <p:tgtEl>
                                          <p:spTgt spid="19">
                                            <p:txEl>
                                              <p:pRg st="6" end="6"/>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9">
                                            <p:txEl>
                                              <p:pRg st="8" end="8"/>
                                            </p:txEl>
                                          </p:spTgt>
                                        </p:tgtEl>
                                        <p:attrNameLst>
                                          <p:attrName>style.visibility</p:attrName>
                                        </p:attrNameLst>
                                      </p:cBhvr>
                                      <p:to>
                                        <p:strVal val="visible"/>
                                      </p:to>
                                    </p:set>
                                    <p:animEffect transition="in" filter="fade">
                                      <p:cBhvr>
                                        <p:cTn id="101" dur="500"/>
                                        <p:tgtEl>
                                          <p:spTgt spid="19">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wipe(down)">
                                      <p:cBhvr>
                                        <p:cTn id="10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25A9DC-5FE1-76F1-D9C0-8281DDC4B41D}"/>
              </a:ext>
            </a:extLst>
          </p:cNvPr>
          <p:cNvSpPr txBox="1"/>
          <p:nvPr/>
        </p:nvSpPr>
        <p:spPr>
          <a:xfrm>
            <a:off x="221673" y="270340"/>
            <a:ext cx="5874327" cy="6247864"/>
          </a:xfrm>
          <a:prstGeom prst="rect">
            <a:avLst/>
          </a:prstGeom>
          <a:noFill/>
        </p:spPr>
        <p:txBody>
          <a:bodyPr wrap="square">
            <a:spAutoFit/>
          </a:bodyPr>
          <a:lstStyle/>
          <a:p>
            <a:pPr algn="just"/>
            <a:r>
              <a:rPr lang="en-US" sz="1600" b="1" dirty="0"/>
              <a:t>15. Cyclic Graph: </a:t>
            </a:r>
            <a:r>
              <a:rPr lang="en-US" sz="1600" dirty="0"/>
              <a:t>If a graph contains at least one graph cycle, it is considered to be cyclic.</a:t>
            </a:r>
          </a:p>
          <a:p>
            <a:pPr algn="just"/>
            <a:endParaRPr lang="en-US" sz="1600" dirty="0"/>
          </a:p>
          <a:p>
            <a:pPr algn="just"/>
            <a:endParaRPr lang="en-US" sz="1600" b="1" dirty="0"/>
          </a:p>
          <a:p>
            <a:pPr algn="just"/>
            <a:r>
              <a:rPr lang="en-US" sz="1600" b="1" dirty="0"/>
              <a:t>16. Acyclic Graph:</a:t>
            </a:r>
            <a:r>
              <a:rPr lang="en-US" sz="1600" dirty="0"/>
              <a:t> When there are no cycles in a graph, it is called an acyclic graph.</a:t>
            </a:r>
          </a:p>
          <a:p>
            <a:pPr algn="just"/>
            <a:endParaRPr lang="en-US" sz="1600" dirty="0"/>
          </a:p>
          <a:p>
            <a:pPr algn="just"/>
            <a:endParaRPr lang="en-US" sz="1600" b="1" dirty="0"/>
          </a:p>
          <a:p>
            <a:pPr algn="just"/>
            <a:endParaRPr lang="en-US" sz="1600" b="1" dirty="0"/>
          </a:p>
          <a:p>
            <a:pPr algn="just"/>
            <a:r>
              <a:rPr lang="en-US" sz="1600" b="1" dirty="0"/>
              <a:t>17. Directed Acyclic Graph:</a:t>
            </a:r>
            <a:r>
              <a:rPr lang="en-US" sz="1600" dirty="0"/>
              <a:t> It's also known as a directed acyclic graph (DAG), and it's a graph with directed edges but no cycle. It represents the edges using an ordered pair of vertices since it directs the vertices and stores some data.</a:t>
            </a:r>
          </a:p>
          <a:p>
            <a:pPr algn="just"/>
            <a:endParaRPr lang="en-US" sz="1600" dirty="0"/>
          </a:p>
          <a:p>
            <a:pPr algn="just"/>
            <a:endParaRPr lang="en-US" sz="1600" b="1" dirty="0"/>
          </a:p>
          <a:p>
            <a:pPr algn="just"/>
            <a:endParaRPr lang="en-US" sz="1600" b="1" dirty="0"/>
          </a:p>
          <a:p>
            <a:pPr algn="just"/>
            <a:endParaRPr lang="en-US" sz="1600" b="1" dirty="0"/>
          </a:p>
          <a:p>
            <a:pPr algn="just"/>
            <a:endParaRPr lang="en-US" sz="1600" b="1" dirty="0"/>
          </a:p>
          <a:p>
            <a:pPr algn="just"/>
            <a:r>
              <a:rPr lang="en-US" sz="1600" b="1" dirty="0"/>
              <a:t>18. Subgraph:</a:t>
            </a:r>
            <a:r>
              <a:rPr lang="en-US" sz="1600" dirty="0"/>
              <a:t> The vertices and edges of a graph that are subsets of another graph are known as a subgraph.</a:t>
            </a:r>
          </a:p>
          <a:p>
            <a:pPr algn="just"/>
            <a:endParaRPr lang="en-US" sz="1600" dirty="0"/>
          </a:p>
          <a:p>
            <a:pPr algn="just"/>
            <a:endParaRPr lang="en-US" sz="1600" dirty="0"/>
          </a:p>
          <a:p>
            <a:pPr algn="just"/>
            <a:endParaRPr lang="en-US" sz="1600" dirty="0"/>
          </a:p>
          <a:p>
            <a:pPr algn="just"/>
            <a:endParaRPr lang="en-US" sz="1600" dirty="0"/>
          </a:p>
          <a:p>
            <a:pPr algn="just"/>
            <a:endParaRPr lang="en-US" sz="1600" dirty="0"/>
          </a:p>
        </p:txBody>
      </p:sp>
      <p:pic>
        <p:nvPicPr>
          <p:cNvPr id="4" name="Picture 3">
            <a:extLst>
              <a:ext uri="{FF2B5EF4-FFF2-40B4-BE49-F238E27FC236}">
                <a16:creationId xmlns:a16="http://schemas.microsoft.com/office/drawing/2014/main" id="{0626092D-6AD5-4389-D1C1-5E1C63FCC4A8}"/>
              </a:ext>
            </a:extLst>
          </p:cNvPr>
          <p:cNvPicPr>
            <a:picLocks noChangeAspect="1"/>
          </p:cNvPicPr>
          <p:nvPr/>
        </p:nvPicPr>
        <p:blipFill>
          <a:blip r:embed="rId2"/>
          <a:stretch>
            <a:fillRect/>
          </a:stretch>
        </p:blipFill>
        <p:spPr>
          <a:xfrm>
            <a:off x="2662612" y="580934"/>
            <a:ext cx="1315939" cy="682480"/>
          </a:xfrm>
          <a:prstGeom prst="rect">
            <a:avLst/>
          </a:prstGeom>
        </p:spPr>
      </p:pic>
      <p:pic>
        <p:nvPicPr>
          <p:cNvPr id="8" name="Picture 7">
            <a:extLst>
              <a:ext uri="{FF2B5EF4-FFF2-40B4-BE49-F238E27FC236}">
                <a16:creationId xmlns:a16="http://schemas.microsoft.com/office/drawing/2014/main" id="{99070AB9-DFD4-1EE4-A331-326B2DBA65DB}"/>
              </a:ext>
            </a:extLst>
          </p:cNvPr>
          <p:cNvPicPr>
            <a:picLocks noChangeAspect="1"/>
          </p:cNvPicPr>
          <p:nvPr/>
        </p:nvPicPr>
        <p:blipFill>
          <a:blip r:embed="rId3"/>
          <a:stretch>
            <a:fillRect/>
          </a:stretch>
        </p:blipFill>
        <p:spPr>
          <a:xfrm>
            <a:off x="2827677" y="1568596"/>
            <a:ext cx="1217849" cy="925222"/>
          </a:xfrm>
          <a:prstGeom prst="rect">
            <a:avLst/>
          </a:prstGeom>
        </p:spPr>
      </p:pic>
      <p:pic>
        <p:nvPicPr>
          <p:cNvPr id="10" name="Picture 9">
            <a:extLst>
              <a:ext uri="{FF2B5EF4-FFF2-40B4-BE49-F238E27FC236}">
                <a16:creationId xmlns:a16="http://schemas.microsoft.com/office/drawing/2014/main" id="{26EF7F71-6093-DA46-AF2B-68947AF75AB3}"/>
              </a:ext>
            </a:extLst>
          </p:cNvPr>
          <p:cNvPicPr>
            <a:picLocks noChangeAspect="1"/>
          </p:cNvPicPr>
          <p:nvPr/>
        </p:nvPicPr>
        <p:blipFill>
          <a:blip r:embed="rId4"/>
          <a:stretch>
            <a:fillRect/>
          </a:stretch>
        </p:blipFill>
        <p:spPr>
          <a:xfrm>
            <a:off x="2662612" y="3496724"/>
            <a:ext cx="1475279" cy="1183397"/>
          </a:xfrm>
          <a:prstGeom prst="rect">
            <a:avLst/>
          </a:prstGeom>
        </p:spPr>
      </p:pic>
      <p:pic>
        <p:nvPicPr>
          <p:cNvPr id="14" name="Picture 13">
            <a:extLst>
              <a:ext uri="{FF2B5EF4-FFF2-40B4-BE49-F238E27FC236}">
                <a16:creationId xmlns:a16="http://schemas.microsoft.com/office/drawing/2014/main" id="{E9F2A494-A323-241E-B555-E478C2B3E337}"/>
              </a:ext>
            </a:extLst>
          </p:cNvPr>
          <p:cNvPicPr>
            <a:picLocks noChangeAspect="1"/>
          </p:cNvPicPr>
          <p:nvPr/>
        </p:nvPicPr>
        <p:blipFill>
          <a:blip r:embed="rId5"/>
          <a:stretch>
            <a:fillRect/>
          </a:stretch>
        </p:blipFill>
        <p:spPr>
          <a:xfrm>
            <a:off x="2239078" y="5244562"/>
            <a:ext cx="2545359" cy="1183397"/>
          </a:xfrm>
          <a:prstGeom prst="rect">
            <a:avLst/>
          </a:prstGeom>
        </p:spPr>
      </p:pic>
      <p:pic>
        <p:nvPicPr>
          <p:cNvPr id="20" name="Picture 19">
            <a:extLst>
              <a:ext uri="{FF2B5EF4-FFF2-40B4-BE49-F238E27FC236}">
                <a16:creationId xmlns:a16="http://schemas.microsoft.com/office/drawing/2014/main" id="{FE23E8C7-B10D-95D3-B2B7-9A1CD7761766}"/>
              </a:ext>
            </a:extLst>
          </p:cNvPr>
          <p:cNvPicPr>
            <a:picLocks noChangeAspect="1"/>
          </p:cNvPicPr>
          <p:nvPr/>
        </p:nvPicPr>
        <p:blipFill>
          <a:blip r:embed="rId6"/>
          <a:stretch>
            <a:fillRect/>
          </a:stretch>
        </p:blipFill>
        <p:spPr>
          <a:xfrm>
            <a:off x="6510503" y="452579"/>
            <a:ext cx="5459824" cy="6322174"/>
          </a:xfrm>
          <a:prstGeom prst="rect">
            <a:avLst/>
          </a:prstGeom>
        </p:spPr>
      </p:pic>
      <p:sp>
        <p:nvSpPr>
          <p:cNvPr id="24" name="TextBox 23">
            <a:extLst>
              <a:ext uri="{FF2B5EF4-FFF2-40B4-BE49-F238E27FC236}">
                <a16:creationId xmlns:a16="http://schemas.microsoft.com/office/drawing/2014/main" id="{CB8F8357-7AE0-9B9B-926B-2CFF5114B21E}"/>
              </a:ext>
            </a:extLst>
          </p:cNvPr>
          <p:cNvSpPr txBox="1"/>
          <p:nvPr/>
        </p:nvSpPr>
        <p:spPr>
          <a:xfrm>
            <a:off x="6390431" y="83247"/>
            <a:ext cx="6096000" cy="369332"/>
          </a:xfrm>
          <a:prstGeom prst="rect">
            <a:avLst/>
          </a:prstGeom>
          <a:noFill/>
        </p:spPr>
        <p:txBody>
          <a:bodyPr wrap="square">
            <a:spAutoFit/>
          </a:bodyPr>
          <a:lstStyle/>
          <a:p>
            <a:r>
              <a:rPr lang="en-US" b="1" dirty="0"/>
              <a:t>Terminologies of Graphs in Data Structures</a:t>
            </a:r>
          </a:p>
        </p:txBody>
      </p:sp>
    </p:spTree>
    <p:extLst>
      <p:ext uri="{BB962C8B-B14F-4D97-AF65-F5344CB8AC3E}">
        <p14:creationId xmlns:p14="http://schemas.microsoft.com/office/powerpoint/2010/main" val="339002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2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1000"/>
                                        <p:tgtEl>
                                          <p:spTgt spid="2">
                                            <p:txEl>
                                              <p:pRg st="7" end="7"/>
                                            </p:txEl>
                                          </p:spTgt>
                                        </p:tgtEl>
                                      </p:cBhvr>
                                    </p:animEffect>
                                    <p:anim calcmode="lin" valueType="num">
                                      <p:cBhvr>
                                        <p:cTn id="32"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heel(1)">
                                      <p:cBhvr>
                                        <p:cTn id="38" dur="2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animEffect transition="in" filter="fade">
                                      <p:cBhvr>
                                        <p:cTn id="43" dur="1000"/>
                                        <p:tgtEl>
                                          <p:spTgt spid="2">
                                            <p:txEl>
                                              <p:pRg st="13" end="13"/>
                                            </p:txEl>
                                          </p:spTgt>
                                        </p:tgtEl>
                                      </p:cBhvr>
                                    </p:animEffect>
                                    <p:anim calcmode="lin" valueType="num">
                                      <p:cBhvr>
                                        <p:cTn id="44"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45" dur="1000" fill="hold"/>
                                        <p:tgtEl>
                                          <p:spTgt spid="2">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heel(1)">
                                      <p:cBhvr>
                                        <p:cTn id="55" dur="20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in)">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FB86D6-483A-93F6-326D-6D1F72570753}"/>
              </a:ext>
            </a:extLst>
          </p:cNvPr>
          <p:cNvSpPr txBox="1"/>
          <p:nvPr/>
        </p:nvSpPr>
        <p:spPr>
          <a:xfrm>
            <a:off x="277091" y="58846"/>
            <a:ext cx="5046136" cy="6494085"/>
          </a:xfrm>
          <a:prstGeom prst="rect">
            <a:avLst/>
          </a:prstGeom>
          <a:noFill/>
        </p:spPr>
        <p:txBody>
          <a:bodyPr wrap="square">
            <a:spAutoFit/>
          </a:bodyPr>
          <a:lstStyle/>
          <a:p>
            <a:pPr algn="just"/>
            <a:r>
              <a:rPr lang="en-US" sz="1600" dirty="0"/>
              <a:t>Re</a:t>
            </a:r>
            <a:r>
              <a:rPr lang="en-US" sz="1600" b="1" dirty="0"/>
              <a:t>presentation of Graphs in Data Structures</a:t>
            </a:r>
          </a:p>
          <a:p>
            <a:pPr algn="just"/>
            <a:endParaRPr lang="en-US" sz="1600" b="1" dirty="0"/>
          </a:p>
          <a:p>
            <a:pPr algn="just"/>
            <a:r>
              <a:rPr lang="en-US" sz="1600" dirty="0"/>
              <a:t>Graphs in data structures are used to represent the relationships between objects. Every graph consists of a set of points known as vertices or nodes connected by lines known as edges. The vertices in a network represent entities.</a:t>
            </a:r>
          </a:p>
          <a:p>
            <a:pPr algn="just"/>
            <a:endParaRPr lang="en-US" sz="1600" dirty="0"/>
          </a:p>
          <a:p>
            <a:pPr algn="just"/>
            <a:r>
              <a:rPr lang="en-US" sz="1600" dirty="0"/>
              <a:t>The most frequent graph representations are the two that follow:	</a:t>
            </a:r>
            <a:r>
              <a:rPr lang="en-US" sz="1600" b="1" dirty="0">
                <a:sym typeface="Wingdings" panose="05000000000000000000" pitchFamily="2" charset="2"/>
              </a:rPr>
              <a:t> </a:t>
            </a:r>
            <a:r>
              <a:rPr lang="en-US" sz="1600" b="1" dirty="0"/>
              <a:t>Adjacency matrix	   </a:t>
            </a:r>
            <a:r>
              <a:rPr lang="en-US" sz="1600" b="1" dirty="0">
                <a:sym typeface="Wingdings" panose="05000000000000000000" pitchFamily="2" charset="2"/>
              </a:rPr>
              <a:t> </a:t>
            </a:r>
            <a:r>
              <a:rPr lang="en-US" sz="1600" b="1" dirty="0"/>
              <a:t>Adjacency list</a:t>
            </a:r>
          </a:p>
          <a:p>
            <a:pPr algn="just"/>
            <a:endParaRPr lang="en-US" sz="1600" dirty="0"/>
          </a:p>
          <a:p>
            <a:pPr algn="just"/>
            <a:r>
              <a:rPr lang="en-US" sz="1600" dirty="0"/>
              <a:t>You’ll look at these two representations of graphs in data structures in more detail:</a:t>
            </a:r>
          </a:p>
          <a:p>
            <a:pPr algn="just"/>
            <a:endParaRPr lang="en-US" sz="1600" dirty="0"/>
          </a:p>
          <a:p>
            <a:pPr algn="just"/>
            <a:r>
              <a:rPr lang="en-US" sz="1600" b="1" dirty="0"/>
              <a:t>Adjacency Matrix: </a:t>
            </a:r>
            <a:r>
              <a:rPr lang="en-US" sz="1600" dirty="0"/>
              <a:t>A sequential representation is an adjacency matrix. It's used to show which nodes are next to one another. I.e., is there any connection between nodes in a graph?</a:t>
            </a:r>
          </a:p>
          <a:p>
            <a:pPr algn="just"/>
            <a:endParaRPr lang="en-US" sz="1600" dirty="0"/>
          </a:p>
          <a:p>
            <a:pPr algn="just"/>
            <a:r>
              <a:rPr lang="en-US" sz="1600" dirty="0"/>
              <a:t>You create an M </a:t>
            </a:r>
            <a:r>
              <a:rPr lang="en-US" sz="1600" b="1" dirty="0"/>
              <a:t>X</a:t>
            </a:r>
            <a:r>
              <a:rPr lang="en-US" sz="1600" dirty="0"/>
              <a:t> M matrix G for this representation. If an edge exists between vertex a and vertex b, the corresponding element of G, </a:t>
            </a:r>
            <a:r>
              <a:rPr lang="en-US" sz="1600" dirty="0" err="1"/>
              <a:t>gi,j</a:t>
            </a:r>
            <a:r>
              <a:rPr lang="en-US" sz="1600" dirty="0"/>
              <a:t> = 1, otherwise </a:t>
            </a:r>
            <a:r>
              <a:rPr lang="en-US" sz="1600" dirty="0" err="1"/>
              <a:t>gi,j</a:t>
            </a:r>
            <a:r>
              <a:rPr lang="en-US" sz="1600" dirty="0"/>
              <a:t> = 0.</a:t>
            </a:r>
          </a:p>
          <a:p>
            <a:pPr algn="just"/>
            <a:endParaRPr lang="en-US" sz="1600" dirty="0"/>
          </a:p>
          <a:p>
            <a:pPr algn="just"/>
            <a:r>
              <a:rPr lang="en-US" sz="1600" dirty="0"/>
              <a:t>If there is a weighted graph, you can record the edge's weight instead of 1s and 0s.</a:t>
            </a:r>
          </a:p>
        </p:txBody>
      </p:sp>
      <p:sp>
        <p:nvSpPr>
          <p:cNvPr id="9" name="TextBox 8">
            <a:extLst>
              <a:ext uri="{FF2B5EF4-FFF2-40B4-BE49-F238E27FC236}">
                <a16:creationId xmlns:a16="http://schemas.microsoft.com/office/drawing/2014/main" id="{79325F4F-AE3B-C408-00CB-B6E3EB267EFC}"/>
              </a:ext>
            </a:extLst>
          </p:cNvPr>
          <p:cNvSpPr txBox="1"/>
          <p:nvPr/>
        </p:nvSpPr>
        <p:spPr>
          <a:xfrm>
            <a:off x="5726546" y="71510"/>
            <a:ext cx="3103418" cy="338554"/>
          </a:xfrm>
          <a:prstGeom prst="rect">
            <a:avLst/>
          </a:prstGeom>
          <a:noFill/>
        </p:spPr>
        <p:txBody>
          <a:bodyPr wrap="square">
            <a:spAutoFit/>
          </a:bodyPr>
          <a:lstStyle/>
          <a:p>
            <a:r>
              <a:rPr lang="en-US" sz="1600" b="1" dirty="0"/>
              <a:t>Undirected Graph Representation</a:t>
            </a:r>
          </a:p>
        </p:txBody>
      </p:sp>
      <p:sp>
        <p:nvSpPr>
          <p:cNvPr id="15" name="TextBox 14">
            <a:extLst>
              <a:ext uri="{FF2B5EF4-FFF2-40B4-BE49-F238E27FC236}">
                <a16:creationId xmlns:a16="http://schemas.microsoft.com/office/drawing/2014/main" id="{8FB22527-0B86-12DD-AD20-12D0F836158D}"/>
              </a:ext>
            </a:extLst>
          </p:cNvPr>
          <p:cNvSpPr txBox="1"/>
          <p:nvPr/>
        </p:nvSpPr>
        <p:spPr>
          <a:xfrm>
            <a:off x="5883563" y="1989219"/>
            <a:ext cx="6096000" cy="369332"/>
          </a:xfrm>
          <a:prstGeom prst="rect">
            <a:avLst/>
          </a:prstGeom>
          <a:noFill/>
        </p:spPr>
        <p:txBody>
          <a:bodyPr wrap="square">
            <a:spAutoFit/>
          </a:bodyPr>
          <a:lstStyle/>
          <a:p>
            <a:r>
              <a:rPr lang="en-US" b="1" dirty="0"/>
              <a:t>Directed Graph Representation</a:t>
            </a:r>
          </a:p>
        </p:txBody>
      </p:sp>
      <p:pic>
        <p:nvPicPr>
          <p:cNvPr id="19" name="Picture 18">
            <a:extLst>
              <a:ext uri="{FF2B5EF4-FFF2-40B4-BE49-F238E27FC236}">
                <a16:creationId xmlns:a16="http://schemas.microsoft.com/office/drawing/2014/main" id="{E30107B5-64CE-F585-EAF2-FAC3E1A10B5A}"/>
              </a:ext>
            </a:extLst>
          </p:cNvPr>
          <p:cNvPicPr>
            <a:picLocks noChangeAspect="1"/>
          </p:cNvPicPr>
          <p:nvPr/>
        </p:nvPicPr>
        <p:blipFill>
          <a:blip r:embed="rId2"/>
          <a:stretch>
            <a:fillRect/>
          </a:stretch>
        </p:blipFill>
        <p:spPr>
          <a:xfrm>
            <a:off x="6072549" y="422471"/>
            <a:ext cx="1958896" cy="1517166"/>
          </a:xfrm>
          <a:prstGeom prst="rect">
            <a:avLst/>
          </a:prstGeom>
        </p:spPr>
      </p:pic>
      <p:pic>
        <p:nvPicPr>
          <p:cNvPr id="21" name="Picture 20">
            <a:extLst>
              <a:ext uri="{FF2B5EF4-FFF2-40B4-BE49-F238E27FC236}">
                <a16:creationId xmlns:a16="http://schemas.microsoft.com/office/drawing/2014/main" id="{DCDFAFD1-A4EA-F53B-A887-9CBA95518E38}"/>
              </a:ext>
            </a:extLst>
          </p:cNvPr>
          <p:cNvPicPr>
            <a:picLocks noChangeAspect="1"/>
          </p:cNvPicPr>
          <p:nvPr/>
        </p:nvPicPr>
        <p:blipFill>
          <a:blip r:embed="rId3"/>
          <a:stretch>
            <a:fillRect/>
          </a:stretch>
        </p:blipFill>
        <p:spPr>
          <a:xfrm>
            <a:off x="8591781" y="422470"/>
            <a:ext cx="2112674" cy="1480822"/>
          </a:xfrm>
          <a:prstGeom prst="rect">
            <a:avLst/>
          </a:prstGeom>
        </p:spPr>
      </p:pic>
      <p:pic>
        <p:nvPicPr>
          <p:cNvPr id="23" name="Picture 22">
            <a:extLst>
              <a:ext uri="{FF2B5EF4-FFF2-40B4-BE49-F238E27FC236}">
                <a16:creationId xmlns:a16="http://schemas.microsoft.com/office/drawing/2014/main" id="{4A8E2A13-5585-E27B-6E16-48C762C1EA7E}"/>
              </a:ext>
            </a:extLst>
          </p:cNvPr>
          <p:cNvPicPr>
            <a:picLocks noChangeAspect="1"/>
          </p:cNvPicPr>
          <p:nvPr/>
        </p:nvPicPr>
        <p:blipFill>
          <a:blip r:embed="rId4"/>
          <a:stretch>
            <a:fillRect/>
          </a:stretch>
        </p:blipFill>
        <p:spPr>
          <a:xfrm>
            <a:off x="6203518" y="2351251"/>
            <a:ext cx="1827927" cy="1491076"/>
          </a:xfrm>
          <a:prstGeom prst="rect">
            <a:avLst/>
          </a:prstGeom>
        </p:spPr>
      </p:pic>
      <p:pic>
        <p:nvPicPr>
          <p:cNvPr id="25" name="Picture 24">
            <a:extLst>
              <a:ext uri="{FF2B5EF4-FFF2-40B4-BE49-F238E27FC236}">
                <a16:creationId xmlns:a16="http://schemas.microsoft.com/office/drawing/2014/main" id="{759E79FF-0E23-EF85-DF13-F6945B0E93FA}"/>
              </a:ext>
            </a:extLst>
          </p:cNvPr>
          <p:cNvPicPr>
            <a:picLocks noChangeAspect="1"/>
          </p:cNvPicPr>
          <p:nvPr/>
        </p:nvPicPr>
        <p:blipFill>
          <a:blip r:embed="rId5"/>
          <a:stretch>
            <a:fillRect/>
          </a:stretch>
        </p:blipFill>
        <p:spPr>
          <a:xfrm>
            <a:off x="8591781" y="2351251"/>
            <a:ext cx="2112674" cy="1424334"/>
          </a:xfrm>
          <a:prstGeom prst="rect">
            <a:avLst/>
          </a:prstGeom>
        </p:spPr>
      </p:pic>
      <p:sp>
        <p:nvSpPr>
          <p:cNvPr id="29" name="TextBox 28">
            <a:extLst>
              <a:ext uri="{FF2B5EF4-FFF2-40B4-BE49-F238E27FC236}">
                <a16:creationId xmlns:a16="http://schemas.microsoft.com/office/drawing/2014/main" id="{8BE20081-81B9-6B86-3123-F249CAB77CE5}"/>
              </a:ext>
            </a:extLst>
          </p:cNvPr>
          <p:cNvSpPr txBox="1"/>
          <p:nvPr/>
        </p:nvSpPr>
        <p:spPr>
          <a:xfrm>
            <a:off x="5818909" y="3937706"/>
            <a:ext cx="5477164" cy="830997"/>
          </a:xfrm>
          <a:prstGeom prst="rect">
            <a:avLst/>
          </a:prstGeom>
          <a:noFill/>
        </p:spPr>
        <p:txBody>
          <a:bodyPr wrap="square">
            <a:spAutoFit/>
          </a:bodyPr>
          <a:lstStyle/>
          <a:p>
            <a:pPr algn="just"/>
            <a:r>
              <a:rPr lang="en-US" sz="1600" b="1" dirty="0"/>
              <a:t>Weighted Undirected Graph Representation:</a:t>
            </a:r>
            <a:r>
              <a:rPr lang="en-US" sz="1600" dirty="0"/>
              <a:t> Weight or cost is indicated at the graph's edge, a weighted graph representing these values in the matrix.</a:t>
            </a:r>
          </a:p>
        </p:txBody>
      </p:sp>
      <p:pic>
        <p:nvPicPr>
          <p:cNvPr id="31" name="Picture 30">
            <a:extLst>
              <a:ext uri="{FF2B5EF4-FFF2-40B4-BE49-F238E27FC236}">
                <a16:creationId xmlns:a16="http://schemas.microsoft.com/office/drawing/2014/main" id="{D330C40F-D13F-1E89-ECAF-727341862F2F}"/>
              </a:ext>
            </a:extLst>
          </p:cNvPr>
          <p:cNvPicPr>
            <a:picLocks noChangeAspect="1"/>
          </p:cNvPicPr>
          <p:nvPr/>
        </p:nvPicPr>
        <p:blipFill>
          <a:blip r:embed="rId6"/>
          <a:stretch>
            <a:fillRect/>
          </a:stretch>
        </p:blipFill>
        <p:spPr>
          <a:xfrm>
            <a:off x="6203518" y="4768703"/>
            <a:ext cx="2046705" cy="1610682"/>
          </a:xfrm>
          <a:prstGeom prst="rect">
            <a:avLst/>
          </a:prstGeom>
        </p:spPr>
      </p:pic>
      <p:pic>
        <p:nvPicPr>
          <p:cNvPr id="33" name="Picture 32">
            <a:extLst>
              <a:ext uri="{FF2B5EF4-FFF2-40B4-BE49-F238E27FC236}">
                <a16:creationId xmlns:a16="http://schemas.microsoft.com/office/drawing/2014/main" id="{BF0FB6CD-1F69-6AEB-AF5B-315102CF08DB}"/>
              </a:ext>
            </a:extLst>
          </p:cNvPr>
          <p:cNvPicPr>
            <a:picLocks noChangeAspect="1"/>
          </p:cNvPicPr>
          <p:nvPr/>
        </p:nvPicPr>
        <p:blipFill>
          <a:blip r:embed="rId7"/>
          <a:stretch>
            <a:fillRect/>
          </a:stretch>
        </p:blipFill>
        <p:spPr>
          <a:xfrm>
            <a:off x="8591781" y="4864082"/>
            <a:ext cx="2185106" cy="1491077"/>
          </a:xfrm>
          <a:prstGeom prst="rect">
            <a:avLst/>
          </a:prstGeom>
        </p:spPr>
      </p:pic>
    </p:spTree>
    <p:extLst>
      <p:ext uri="{BB962C8B-B14F-4D97-AF65-F5344CB8AC3E}">
        <p14:creationId xmlns:p14="http://schemas.microsoft.com/office/powerpoint/2010/main" val="56321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1000"/>
                                        <p:tgtEl>
                                          <p:spTgt spid="5">
                                            <p:txEl>
                                              <p:pRg st="6" end="6"/>
                                            </p:txEl>
                                          </p:spTgt>
                                        </p:tgtEl>
                                      </p:cBhvr>
                                    </p:animEffect>
                                    <p:anim calcmode="lin" valueType="num">
                                      <p:cBhvr>
                                        <p:cTn id="2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 calcmode="lin" valueType="num">
                                      <p:cBhvr additive="base">
                                        <p:cTn id="34"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barn(inVertical)">
                                      <p:cBhvr>
                                        <p:cTn id="40" dur="500"/>
                                        <p:tgtEl>
                                          <p:spTgt spid="5">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Effect transition="in" filter="barn(inVertical)">
                                      <p:cBhvr>
                                        <p:cTn id="45" dur="500"/>
                                        <p:tgtEl>
                                          <p:spTgt spid="5">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heel(1)">
                                      <p:cBhvr>
                                        <p:cTn id="50" dur="20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heel(1)">
                                      <p:cBhvr>
                                        <p:cTn id="55" dur="20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heel(1)">
                                      <p:cBhvr>
                                        <p:cTn id="65" dur="20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circle(in)">
                                      <p:cBhvr>
                                        <p:cTn id="70" dur="20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circle(in)">
                                      <p:cBhvr>
                                        <p:cTn id="75" dur="20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barn(inVertical)">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wipe(down)">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wipe(down)">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A1973-9DC7-F611-DFEB-4574BD925C8A}"/>
              </a:ext>
            </a:extLst>
          </p:cNvPr>
          <p:cNvSpPr txBox="1"/>
          <p:nvPr/>
        </p:nvSpPr>
        <p:spPr>
          <a:xfrm>
            <a:off x="120072" y="125120"/>
            <a:ext cx="6132946" cy="7140416"/>
          </a:xfrm>
          <a:prstGeom prst="rect">
            <a:avLst/>
          </a:prstGeom>
          <a:noFill/>
        </p:spPr>
        <p:txBody>
          <a:bodyPr wrap="square">
            <a:spAutoFit/>
          </a:bodyPr>
          <a:lstStyle/>
          <a:p>
            <a:pPr algn="just">
              <a:spcBef>
                <a:spcPts val="600"/>
              </a:spcBef>
            </a:pPr>
            <a:r>
              <a:rPr lang="en-US" sz="1600" b="1" dirty="0"/>
              <a:t>Adjacency List: </a:t>
            </a:r>
            <a:r>
              <a:rPr lang="en-US" sz="1600" dirty="0"/>
              <a:t>A linked representation is an adjacency list.</a:t>
            </a:r>
          </a:p>
          <a:p>
            <a:pPr algn="just">
              <a:spcBef>
                <a:spcPts val="600"/>
              </a:spcBef>
            </a:pPr>
            <a:r>
              <a:rPr lang="en-US" sz="1600" dirty="0"/>
              <a:t>You keep a list of neighbors for each vertex in the graph in this representation. It means that each vertex in the graph has a list of its neighboring vertices.</a:t>
            </a:r>
          </a:p>
          <a:p>
            <a:pPr algn="just">
              <a:spcBef>
                <a:spcPts val="600"/>
              </a:spcBef>
            </a:pPr>
            <a:r>
              <a:rPr lang="en-US" sz="1600" dirty="0"/>
              <a:t>You have an array of vertices indexed by the vertex number, and the corresponding array member for each vertex x points to a singly linked list of x's neighbors.</a:t>
            </a:r>
          </a:p>
          <a:p>
            <a:pPr algn="just">
              <a:spcBef>
                <a:spcPts val="600"/>
              </a:spcBef>
            </a:pPr>
            <a:endParaRPr lang="en-US" sz="1600" dirty="0"/>
          </a:p>
          <a:p>
            <a:pPr algn="just">
              <a:spcBef>
                <a:spcPts val="600"/>
              </a:spcBef>
            </a:pPr>
            <a:r>
              <a:rPr lang="en-US" sz="1600" b="1" dirty="0"/>
              <a:t>Weighted Undirected Graph Representation Using Linked-List</a:t>
            </a:r>
          </a:p>
          <a:p>
            <a:pPr algn="just">
              <a:spcBef>
                <a:spcPts val="600"/>
              </a:spcBef>
            </a:pPr>
            <a:endParaRPr lang="en-US" sz="1600" b="1" dirty="0"/>
          </a:p>
          <a:p>
            <a:pPr algn="just">
              <a:spcBef>
                <a:spcPts val="600"/>
              </a:spcBef>
            </a:pPr>
            <a:endParaRPr lang="en-US" sz="1600" b="1" dirty="0"/>
          </a:p>
          <a:p>
            <a:pPr algn="just">
              <a:spcBef>
                <a:spcPts val="600"/>
              </a:spcBef>
            </a:pPr>
            <a:endParaRPr lang="en-US" sz="1600" b="1" dirty="0"/>
          </a:p>
          <a:p>
            <a:pPr algn="just">
              <a:spcBef>
                <a:spcPts val="600"/>
              </a:spcBef>
            </a:pPr>
            <a:endParaRPr lang="en-US" sz="1600" b="1" dirty="0"/>
          </a:p>
          <a:p>
            <a:pPr algn="just">
              <a:spcBef>
                <a:spcPts val="600"/>
              </a:spcBef>
            </a:pPr>
            <a:endParaRPr lang="en-US" sz="1600" b="1" dirty="0"/>
          </a:p>
          <a:p>
            <a:pPr algn="just">
              <a:spcBef>
                <a:spcPts val="600"/>
              </a:spcBef>
            </a:pPr>
            <a:endParaRPr lang="en-US" sz="1600" b="1" dirty="0"/>
          </a:p>
          <a:p>
            <a:pPr algn="just">
              <a:spcBef>
                <a:spcPts val="600"/>
              </a:spcBef>
            </a:pPr>
            <a:r>
              <a:rPr lang="en-US" sz="1600" b="1" dirty="0"/>
              <a:t>Weighted Undirected Graph Representation Using an Array</a:t>
            </a:r>
          </a:p>
          <a:p>
            <a:pPr algn="just">
              <a:spcBef>
                <a:spcPts val="600"/>
              </a:spcBef>
            </a:pPr>
            <a:endParaRPr lang="en-US" sz="1600" b="1" dirty="0"/>
          </a:p>
          <a:p>
            <a:pPr algn="just">
              <a:spcBef>
                <a:spcPts val="600"/>
              </a:spcBef>
            </a:pPr>
            <a:endParaRPr lang="en-US" sz="1600" b="1" dirty="0"/>
          </a:p>
          <a:p>
            <a:pPr algn="just">
              <a:spcBef>
                <a:spcPts val="600"/>
              </a:spcBef>
            </a:pPr>
            <a:endParaRPr lang="en-US" sz="1600" b="1" dirty="0"/>
          </a:p>
          <a:p>
            <a:pPr algn="just">
              <a:spcBef>
                <a:spcPts val="600"/>
              </a:spcBef>
            </a:pPr>
            <a:endParaRPr lang="en-US" sz="1600" b="1" dirty="0"/>
          </a:p>
          <a:p>
            <a:pPr algn="just">
              <a:spcBef>
                <a:spcPts val="600"/>
              </a:spcBef>
            </a:pPr>
            <a:endParaRPr lang="en-US" sz="1600" b="1" dirty="0"/>
          </a:p>
          <a:p>
            <a:pPr algn="just">
              <a:spcBef>
                <a:spcPts val="600"/>
              </a:spcBef>
            </a:pPr>
            <a:endParaRPr lang="en-US" sz="1600" b="1" dirty="0"/>
          </a:p>
          <a:p>
            <a:pPr algn="just">
              <a:spcBef>
                <a:spcPts val="600"/>
              </a:spcBef>
            </a:pPr>
            <a:endParaRPr lang="en-US" sz="1600" b="1" dirty="0"/>
          </a:p>
        </p:txBody>
      </p:sp>
      <p:pic>
        <p:nvPicPr>
          <p:cNvPr id="7" name="Picture 6">
            <a:extLst>
              <a:ext uri="{FF2B5EF4-FFF2-40B4-BE49-F238E27FC236}">
                <a16:creationId xmlns:a16="http://schemas.microsoft.com/office/drawing/2014/main" id="{5B076375-17E8-6B35-F562-F12453BD147D}"/>
              </a:ext>
            </a:extLst>
          </p:cNvPr>
          <p:cNvPicPr>
            <a:picLocks noChangeAspect="1"/>
          </p:cNvPicPr>
          <p:nvPr/>
        </p:nvPicPr>
        <p:blipFill>
          <a:blip r:embed="rId2"/>
          <a:stretch>
            <a:fillRect/>
          </a:stretch>
        </p:blipFill>
        <p:spPr>
          <a:xfrm>
            <a:off x="261938" y="2927432"/>
            <a:ext cx="5686280" cy="1535791"/>
          </a:xfrm>
          <a:prstGeom prst="rect">
            <a:avLst/>
          </a:prstGeom>
        </p:spPr>
      </p:pic>
      <p:pic>
        <p:nvPicPr>
          <p:cNvPr id="9" name="Picture 8">
            <a:extLst>
              <a:ext uri="{FF2B5EF4-FFF2-40B4-BE49-F238E27FC236}">
                <a16:creationId xmlns:a16="http://schemas.microsoft.com/office/drawing/2014/main" id="{EC05EE7F-F8B8-1258-A2B4-7B3139B36F5D}"/>
              </a:ext>
            </a:extLst>
          </p:cNvPr>
          <p:cNvPicPr>
            <a:picLocks noChangeAspect="1"/>
          </p:cNvPicPr>
          <p:nvPr/>
        </p:nvPicPr>
        <p:blipFill>
          <a:blip r:embed="rId3"/>
          <a:stretch>
            <a:fillRect/>
          </a:stretch>
        </p:blipFill>
        <p:spPr>
          <a:xfrm>
            <a:off x="191005" y="5137294"/>
            <a:ext cx="5686279" cy="1281980"/>
          </a:xfrm>
          <a:prstGeom prst="rect">
            <a:avLst/>
          </a:prstGeom>
        </p:spPr>
      </p:pic>
      <p:sp>
        <p:nvSpPr>
          <p:cNvPr id="3" name="TextBox 2">
            <a:extLst>
              <a:ext uri="{FF2B5EF4-FFF2-40B4-BE49-F238E27FC236}">
                <a16:creationId xmlns:a16="http://schemas.microsoft.com/office/drawing/2014/main" id="{DBBECB91-AC84-1651-862D-241A4A7B2E95}"/>
              </a:ext>
            </a:extLst>
          </p:cNvPr>
          <p:cNvSpPr txBox="1"/>
          <p:nvPr/>
        </p:nvSpPr>
        <p:spPr>
          <a:xfrm>
            <a:off x="6585527" y="166568"/>
            <a:ext cx="5067443" cy="6524863"/>
          </a:xfrm>
          <a:prstGeom prst="rect">
            <a:avLst/>
          </a:prstGeom>
          <a:noFill/>
        </p:spPr>
        <p:txBody>
          <a:bodyPr wrap="square">
            <a:spAutoFit/>
          </a:bodyPr>
          <a:lstStyle/>
          <a:p>
            <a:pPr algn="just">
              <a:spcBef>
                <a:spcPts val="600"/>
              </a:spcBef>
              <a:spcAft>
                <a:spcPts val="600"/>
              </a:spcAft>
            </a:pPr>
            <a:r>
              <a:rPr lang="en-US" sz="1600" b="1" dirty="0"/>
              <a:t>Graph Traversal: </a:t>
            </a:r>
            <a:r>
              <a:rPr lang="en-US" sz="1600" dirty="0"/>
              <a:t>In simple words, traversal means the process of visiting every node in the graph. </a:t>
            </a:r>
          </a:p>
          <a:p>
            <a:pPr marL="285750" indent="-285750" algn="just">
              <a:spcBef>
                <a:spcPts val="600"/>
              </a:spcBef>
              <a:spcAft>
                <a:spcPts val="600"/>
              </a:spcAft>
              <a:buFont typeface="Wingdings" panose="05000000000000000000" pitchFamily="2" charset="2"/>
              <a:buChar char="Ø"/>
            </a:pPr>
            <a:r>
              <a:rPr lang="en-US" sz="1600" dirty="0"/>
              <a:t>Graph traversal is a technique used for searching a vertex in a graph. The graph traversal is also used to decide the order of vertices is visited in the search process. </a:t>
            </a:r>
          </a:p>
          <a:p>
            <a:pPr marL="285750" indent="-285750" algn="just">
              <a:spcBef>
                <a:spcPts val="600"/>
              </a:spcBef>
              <a:spcAft>
                <a:spcPts val="600"/>
              </a:spcAft>
              <a:buFont typeface="Wingdings" panose="05000000000000000000" pitchFamily="2" charset="2"/>
              <a:buChar char="Ø"/>
            </a:pPr>
            <a:r>
              <a:rPr lang="en-US" sz="1600" dirty="0"/>
              <a:t>A graph traversal finds the edges to be used in the search process without creating loops. That means using graph traversal we visit all the vertices of the graph without getting into looping path.</a:t>
            </a:r>
          </a:p>
          <a:p>
            <a:pPr marL="285750" indent="-285750" algn="just">
              <a:spcBef>
                <a:spcPts val="600"/>
              </a:spcBef>
              <a:spcAft>
                <a:spcPts val="600"/>
              </a:spcAft>
              <a:buFont typeface="Wingdings" panose="05000000000000000000" pitchFamily="2" charset="2"/>
              <a:buChar char="Ø"/>
            </a:pPr>
            <a:r>
              <a:rPr lang="en-US" sz="1600" dirty="0"/>
              <a:t>There are two standard methods of graph traversal </a:t>
            </a:r>
            <a:r>
              <a:rPr lang="en-US" sz="1600" b="1" dirty="0"/>
              <a:t>Breadth-First Search and Depth First Search</a:t>
            </a:r>
          </a:p>
          <a:p>
            <a:pPr marL="285750" indent="-285750" algn="just">
              <a:spcBef>
                <a:spcPts val="600"/>
              </a:spcBef>
              <a:spcAft>
                <a:spcPts val="600"/>
              </a:spcAft>
              <a:buFont typeface="Wingdings" panose="05000000000000000000" pitchFamily="2" charset="2"/>
              <a:buChar char="Ø"/>
            </a:pPr>
            <a:r>
              <a:rPr lang="en-US" sz="1600" b="1" dirty="0"/>
              <a:t>Breadth First Search: </a:t>
            </a:r>
            <a:r>
              <a:rPr lang="en-US" sz="1600" dirty="0"/>
              <a:t>Breadth-First Search (BFS) is a graph traversal algorithm where we start from a selected(source) node and traverse the graph level by level, by exploring the neighbor nodes at each level.</a:t>
            </a:r>
          </a:p>
          <a:p>
            <a:pPr marL="285750" indent="-285750" algn="just">
              <a:spcBef>
                <a:spcPts val="600"/>
              </a:spcBef>
              <a:spcAft>
                <a:spcPts val="600"/>
              </a:spcAft>
              <a:buFont typeface="Wingdings" panose="05000000000000000000" pitchFamily="2" charset="2"/>
              <a:buChar char="Ø"/>
            </a:pPr>
            <a:r>
              <a:rPr lang="en-US" sz="1600" b="1" dirty="0"/>
              <a:t>Depth First Search:</a:t>
            </a:r>
            <a:r>
              <a:rPr lang="en-US" sz="1600" dirty="0"/>
              <a:t> Depth First Search (DFS) is a graph traversal algorithm where we start from a selected(source) node and go into the depth of this node by recursively calling the DFS function until no children are encountered. When the dead-end is reached, this algorithm backtracks and starts visiting the other children of the current node.</a:t>
            </a:r>
          </a:p>
        </p:txBody>
      </p:sp>
    </p:spTree>
    <p:extLst>
      <p:ext uri="{BB962C8B-B14F-4D97-AF65-F5344CB8AC3E}">
        <p14:creationId xmlns:p14="http://schemas.microsoft.com/office/powerpoint/2010/main" val="175176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anim calcmode="lin" valueType="num">
                                      <p:cBhvr>
                                        <p:cTn id="1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1000"/>
                                        <p:tgtEl>
                                          <p:spTgt spid="5">
                                            <p:txEl>
                                              <p:pRg st="2" end="2"/>
                                            </p:txEl>
                                          </p:spTgt>
                                        </p:tgtEl>
                                      </p:cBhvr>
                                    </p:animEffect>
                                    <p:anim calcmode="lin" valueType="num">
                                      <p:cBhvr>
                                        <p:cTn id="2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arn(inVertic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barn(inVertical)">
                                      <p:cBhvr>
                                        <p:cTn id="37" dur="5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0" end="0"/>
                                            </p:txEl>
                                          </p:spTgt>
                                        </p:tgtEl>
                                        <p:attrNameLst>
                                          <p:attrName>style.visibility</p:attrName>
                                        </p:attrNameLst>
                                      </p:cBhvr>
                                      <p:to>
                                        <p:strVal val="visible"/>
                                      </p:to>
                                    </p:set>
                                    <p:anim calcmode="lin" valueType="num">
                                      <p:cBhvr additive="base">
                                        <p:cTn id="4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animEffect transition="in" filter="circle(in)">
                                      <p:cBhvr>
                                        <p:cTn id="53" dur="2000"/>
                                        <p:tgtEl>
                                          <p:spTgt spid="3">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barn(inVertical)">
                                      <p:cBhvr>
                                        <p:cTn id="58" dur="500"/>
                                        <p:tgtEl>
                                          <p:spTgt spid="3">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barn(inVertical)">
                                      <p:cBhvr>
                                        <p:cTn id="63" dur="500"/>
                                        <p:tgtEl>
                                          <p:spTgt spid="3">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animEffect transition="in" filter="barn(inVertical)">
                                      <p:cBhvr>
                                        <p:cTn id="68" dur="500"/>
                                        <p:tgtEl>
                                          <p:spTgt spid="3">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Effect transition="in" filter="wipe(down)">
                                      <p:cBhvr>
                                        <p:cTn id="7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D4B432-0B89-28BE-FD37-F2001AEA1EA0}"/>
              </a:ext>
            </a:extLst>
          </p:cNvPr>
          <p:cNvSpPr txBox="1"/>
          <p:nvPr/>
        </p:nvSpPr>
        <p:spPr>
          <a:xfrm>
            <a:off x="471054" y="200383"/>
            <a:ext cx="5624946" cy="6217087"/>
          </a:xfrm>
          <a:prstGeom prst="rect">
            <a:avLst/>
          </a:prstGeom>
          <a:noFill/>
        </p:spPr>
        <p:txBody>
          <a:bodyPr wrap="square">
            <a:spAutoFit/>
          </a:bodyPr>
          <a:lstStyle/>
          <a:p>
            <a:pPr algn="just"/>
            <a:r>
              <a:rPr lang="en-US" sz="1600" b="1" i="0" dirty="0">
                <a:solidFill>
                  <a:srgbClr val="E00D50"/>
                </a:solidFill>
                <a:effectLst/>
                <a:latin typeface="Open Sans" panose="020B0606030504020204" pitchFamily="34" charset="0"/>
              </a:rPr>
              <a:t>BFS (Breadth First Search): </a:t>
            </a:r>
            <a:r>
              <a:rPr lang="en-US" sz="1600" b="0" i="0" dirty="0">
                <a:solidFill>
                  <a:srgbClr val="333333"/>
                </a:solidFill>
                <a:effectLst/>
                <a:latin typeface="Open Sans" panose="020B0606030504020204" pitchFamily="34" charset="0"/>
              </a:rPr>
              <a:t>BFS traversal of a graph produces a </a:t>
            </a:r>
            <a:r>
              <a:rPr lang="en-US" sz="1600" b="1" i="0" dirty="0">
                <a:solidFill>
                  <a:srgbClr val="333333"/>
                </a:solidFill>
                <a:effectLst/>
                <a:latin typeface="Open Sans" panose="020B0606030504020204" pitchFamily="34" charset="0"/>
              </a:rPr>
              <a:t>spanning tree</a:t>
            </a:r>
            <a:r>
              <a:rPr lang="en-US" sz="1600" b="0" i="0" dirty="0">
                <a:solidFill>
                  <a:srgbClr val="333333"/>
                </a:solidFill>
                <a:effectLst/>
                <a:latin typeface="Open Sans" panose="020B0606030504020204" pitchFamily="34" charset="0"/>
              </a:rPr>
              <a:t> as the final result. </a:t>
            </a:r>
            <a:r>
              <a:rPr lang="en-US" sz="1600" b="1" i="0" dirty="0">
                <a:solidFill>
                  <a:srgbClr val="333333"/>
                </a:solidFill>
                <a:effectLst/>
                <a:latin typeface="Open Sans" panose="020B0606030504020204" pitchFamily="34" charset="0"/>
              </a:rPr>
              <a:t>A Spanning Tree</a:t>
            </a:r>
            <a:r>
              <a:rPr lang="en-US" sz="1600" b="0" i="0" dirty="0">
                <a:solidFill>
                  <a:srgbClr val="333333"/>
                </a:solidFill>
                <a:effectLst/>
                <a:latin typeface="Open Sans" panose="020B0606030504020204" pitchFamily="34" charset="0"/>
              </a:rPr>
              <a:t> is a graph without loops. We use a </a:t>
            </a:r>
            <a:r>
              <a:rPr lang="en-US" sz="1600" b="1" i="0" dirty="0">
                <a:solidFill>
                  <a:srgbClr val="333333"/>
                </a:solidFill>
                <a:effectLst/>
                <a:latin typeface="Open Sans" panose="020B0606030504020204" pitchFamily="34" charset="0"/>
              </a:rPr>
              <a:t>Queue data structure</a:t>
            </a:r>
            <a:r>
              <a:rPr lang="en-US" sz="1600" b="0" i="0" dirty="0">
                <a:solidFill>
                  <a:srgbClr val="333333"/>
                </a:solidFill>
                <a:effectLst/>
                <a:latin typeface="Open Sans" panose="020B0606030504020204" pitchFamily="34" charset="0"/>
              </a:rPr>
              <a:t> with a maximum size of the total number of vertices in the graph to implement BFS traversal.</a:t>
            </a:r>
            <a:br>
              <a:rPr lang="en-US" sz="1600" b="0" i="0" dirty="0">
                <a:solidFill>
                  <a:srgbClr val="333333"/>
                </a:solidFill>
                <a:effectLst/>
                <a:latin typeface="Open Sans" panose="020B0606030504020204" pitchFamily="34" charset="0"/>
              </a:rPr>
            </a:br>
            <a:br>
              <a:rPr lang="en-US" sz="1600" b="0" i="0" dirty="0">
                <a:solidFill>
                  <a:srgbClr val="333333"/>
                </a:solidFill>
                <a:effectLst/>
                <a:latin typeface="Open Sans" panose="020B0606030504020204" pitchFamily="34" charset="0"/>
              </a:rPr>
            </a:br>
            <a:r>
              <a:rPr lang="en-US" sz="1600" b="0" i="0" dirty="0">
                <a:solidFill>
                  <a:srgbClr val="333333"/>
                </a:solidFill>
                <a:effectLst/>
                <a:latin typeface="Open Sans" panose="020B0606030504020204" pitchFamily="34" charset="0"/>
              </a:rPr>
              <a:t>We use the following steps to implement BFS traversal…</a:t>
            </a:r>
          </a:p>
          <a:p>
            <a:pPr algn="just"/>
            <a:endParaRPr lang="en-US" sz="1600" b="0" i="0" dirty="0">
              <a:solidFill>
                <a:srgbClr val="333333"/>
              </a:solidFill>
              <a:effectLst/>
              <a:latin typeface="Open Sans" panose="020B0606030504020204" pitchFamily="34" charset="0"/>
            </a:endParaRPr>
          </a:p>
          <a:p>
            <a:pPr algn="just">
              <a:spcBef>
                <a:spcPts val="600"/>
              </a:spcBef>
            </a:pPr>
            <a:r>
              <a:rPr lang="en-US" sz="1600" b="1" i="0" dirty="0">
                <a:solidFill>
                  <a:srgbClr val="162F59"/>
                </a:solidFill>
                <a:effectLst/>
                <a:latin typeface="Open Sans" panose="020B0606030504020204" pitchFamily="34" charset="0"/>
              </a:rPr>
              <a:t>Step 1 - </a:t>
            </a:r>
            <a:r>
              <a:rPr lang="en-US" sz="1600" b="0" i="0" dirty="0">
                <a:solidFill>
                  <a:srgbClr val="333333"/>
                </a:solidFill>
                <a:effectLst/>
                <a:latin typeface="Open Sans" panose="020B0606030504020204" pitchFamily="34" charset="0"/>
              </a:rPr>
              <a:t>Define a Queue of size and the total number of vertices in the graph.</a:t>
            </a:r>
          </a:p>
          <a:p>
            <a:pPr algn="just">
              <a:spcBef>
                <a:spcPts val="600"/>
              </a:spcBef>
            </a:pPr>
            <a:r>
              <a:rPr lang="en-US" sz="1600" b="1" i="0" dirty="0">
                <a:solidFill>
                  <a:srgbClr val="162F59"/>
                </a:solidFill>
                <a:effectLst/>
                <a:latin typeface="Open Sans" panose="020B0606030504020204" pitchFamily="34" charset="0"/>
              </a:rPr>
              <a:t>Step 2 - </a:t>
            </a:r>
            <a:r>
              <a:rPr lang="en-US" sz="1600" b="0" i="0" dirty="0">
                <a:solidFill>
                  <a:srgbClr val="333333"/>
                </a:solidFill>
                <a:effectLst/>
                <a:latin typeface="Open Sans" panose="020B0606030504020204" pitchFamily="34" charset="0"/>
              </a:rPr>
              <a:t>Select any vertex as a </a:t>
            </a:r>
            <a:r>
              <a:rPr lang="en-US" sz="1600" b="1" i="0" dirty="0">
                <a:solidFill>
                  <a:srgbClr val="333333"/>
                </a:solidFill>
                <a:effectLst/>
                <a:latin typeface="Open Sans" panose="020B0606030504020204" pitchFamily="34" charset="0"/>
              </a:rPr>
              <a:t>starting point</a:t>
            </a:r>
            <a:r>
              <a:rPr lang="en-US" sz="1600" b="0" i="0" dirty="0">
                <a:solidFill>
                  <a:srgbClr val="333333"/>
                </a:solidFill>
                <a:effectLst/>
                <a:latin typeface="Open Sans" panose="020B0606030504020204" pitchFamily="34" charset="0"/>
              </a:rPr>
              <a:t> for traversal. Visit that vertex and insert it into the Queue.</a:t>
            </a:r>
          </a:p>
          <a:p>
            <a:pPr algn="just">
              <a:spcBef>
                <a:spcPts val="600"/>
              </a:spcBef>
            </a:pPr>
            <a:r>
              <a:rPr lang="en-US" sz="1600" b="1" i="0" dirty="0">
                <a:solidFill>
                  <a:srgbClr val="162F59"/>
                </a:solidFill>
                <a:effectLst/>
                <a:latin typeface="Open Sans" panose="020B0606030504020204" pitchFamily="34" charset="0"/>
              </a:rPr>
              <a:t>Step 3 - </a:t>
            </a:r>
            <a:r>
              <a:rPr lang="en-US" sz="1600" b="0" i="0" dirty="0">
                <a:solidFill>
                  <a:srgbClr val="333333"/>
                </a:solidFill>
                <a:effectLst/>
                <a:latin typeface="Open Sans" panose="020B0606030504020204" pitchFamily="34" charset="0"/>
              </a:rPr>
              <a:t>Visit all the non-visited </a:t>
            </a:r>
            <a:r>
              <a:rPr lang="en-US" sz="1600" b="1" i="0" dirty="0">
                <a:solidFill>
                  <a:srgbClr val="333333"/>
                </a:solidFill>
                <a:effectLst/>
                <a:latin typeface="Open Sans" panose="020B0606030504020204" pitchFamily="34" charset="0"/>
              </a:rPr>
              <a:t>adjacent</a:t>
            </a:r>
            <a:r>
              <a:rPr lang="en-US" sz="1600" b="0" i="0" dirty="0">
                <a:solidFill>
                  <a:srgbClr val="333333"/>
                </a:solidFill>
                <a:effectLst/>
                <a:latin typeface="Open Sans" panose="020B0606030504020204" pitchFamily="34" charset="0"/>
              </a:rPr>
              <a:t> vertices of the vertex at the front of the Queue and insert them into the Queue.</a:t>
            </a:r>
          </a:p>
          <a:p>
            <a:pPr algn="just">
              <a:spcBef>
                <a:spcPts val="600"/>
              </a:spcBef>
            </a:pPr>
            <a:r>
              <a:rPr lang="en-US" sz="1600" b="1" i="0" dirty="0">
                <a:solidFill>
                  <a:srgbClr val="162F59"/>
                </a:solidFill>
                <a:effectLst/>
                <a:latin typeface="Open Sans" panose="020B0606030504020204" pitchFamily="34" charset="0"/>
              </a:rPr>
              <a:t>Step 4 - </a:t>
            </a:r>
            <a:r>
              <a:rPr lang="en-US" sz="1600" b="0" i="0" dirty="0">
                <a:solidFill>
                  <a:srgbClr val="333333"/>
                </a:solidFill>
                <a:effectLst/>
                <a:latin typeface="Open Sans" panose="020B0606030504020204" pitchFamily="34" charset="0"/>
              </a:rPr>
              <a:t>When there is no new vertex to be visited from the vertex at the front of the Queue, then delete that vertex.</a:t>
            </a:r>
          </a:p>
          <a:p>
            <a:pPr algn="just">
              <a:spcBef>
                <a:spcPts val="600"/>
              </a:spcBef>
            </a:pPr>
            <a:r>
              <a:rPr lang="en-US" sz="1600" b="1" i="0" dirty="0">
                <a:solidFill>
                  <a:srgbClr val="162F59"/>
                </a:solidFill>
                <a:effectLst/>
                <a:latin typeface="Open Sans" panose="020B0606030504020204" pitchFamily="34" charset="0"/>
              </a:rPr>
              <a:t>Step 5 - </a:t>
            </a:r>
            <a:r>
              <a:rPr lang="en-US" sz="1600" b="0" i="0" dirty="0">
                <a:solidFill>
                  <a:srgbClr val="333333"/>
                </a:solidFill>
                <a:effectLst/>
                <a:latin typeface="Open Sans" panose="020B0606030504020204" pitchFamily="34" charset="0"/>
              </a:rPr>
              <a:t>Repeat steps 3 and 4 until the queue becomes empty.</a:t>
            </a:r>
          </a:p>
          <a:p>
            <a:pPr algn="just">
              <a:spcBef>
                <a:spcPts val="600"/>
              </a:spcBef>
            </a:pPr>
            <a:r>
              <a:rPr lang="en-US" sz="1600" b="1" i="0" dirty="0">
                <a:solidFill>
                  <a:srgbClr val="162F59"/>
                </a:solidFill>
                <a:effectLst/>
                <a:latin typeface="Open Sans" panose="020B0606030504020204" pitchFamily="34" charset="0"/>
              </a:rPr>
              <a:t>Step 6 - </a:t>
            </a:r>
            <a:r>
              <a:rPr lang="en-US" sz="1600" b="0" i="0" dirty="0">
                <a:solidFill>
                  <a:srgbClr val="333333"/>
                </a:solidFill>
                <a:effectLst/>
                <a:latin typeface="Open Sans" panose="020B0606030504020204" pitchFamily="34" charset="0"/>
              </a:rPr>
              <a:t>When the queue becomes empty, then produce the final spanning tree by removing unused edges from the graph</a:t>
            </a:r>
          </a:p>
        </p:txBody>
      </p:sp>
      <p:pic>
        <p:nvPicPr>
          <p:cNvPr id="26" name="Picture 25">
            <a:extLst>
              <a:ext uri="{FF2B5EF4-FFF2-40B4-BE49-F238E27FC236}">
                <a16:creationId xmlns:a16="http://schemas.microsoft.com/office/drawing/2014/main" id="{A11CB4AE-EE77-70D6-8AFE-8A1FE4CB7B7D}"/>
              </a:ext>
            </a:extLst>
          </p:cNvPr>
          <p:cNvPicPr>
            <a:picLocks noChangeAspect="1"/>
          </p:cNvPicPr>
          <p:nvPr/>
        </p:nvPicPr>
        <p:blipFill>
          <a:blip r:embed="rId2"/>
          <a:stretch>
            <a:fillRect/>
          </a:stretch>
        </p:blipFill>
        <p:spPr>
          <a:xfrm>
            <a:off x="6497061" y="200383"/>
            <a:ext cx="5343957" cy="6200775"/>
          </a:xfrm>
          <a:prstGeom prst="rect">
            <a:avLst/>
          </a:prstGeom>
        </p:spPr>
      </p:pic>
    </p:spTree>
    <p:extLst>
      <p:ext uri="{BB962C8B-B14F-4D97-AF65-F5344CB8AC3E}">
        <p14:creationId xmlns:p14="http://schemas.microsoft.com/office/powerpoint/2010/main" val="338066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heel(1)">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anim calcmode="lin" valueType="num">
                                      <p:cBhvr>
                                        <p:cTn id="1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barn(inVertical)">
                                      <p:cBhvr>
                                        <p:cTn id="19" dur="500"/>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barn(inVertical)">
                                      <p:cBhvr>
                                        <p:cTn id="24" dur="500"/>
                                        <p:tgtEl>
                                          <p:spTgt spid="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wheel(1)">
                                      <p:cBhvr>
                                        <p:cTn id="29" dur="2000"/>
                                        <p:tgtEl>
                                          <p:spTgt spid="7">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barn(inVertical)">
                                      <p:cBhvr>
                                        <p:cTn id="34" dur="500"/>
                                        <p:tgtEl>
                                          <p:spTgt spid="7">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circle(in)">
                                      <p:cBhvr>
                                        <p:cTn id="39" dur="20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6C007D-A727-F302-3ECE-7FB9D1C9CEFF}"/>
              </a:ext>
            </a:extLst>
          </p:cNvPr>
          <p:cNvPicPr>
            <a:picLocks noChangeAspect="1"/>
          </p:cNvPicPr>
          <p:nvPr/>
        </p:nvPicPr>
        <p:blipFill>
          <a:blip r:embed="rId2"/>
          <a:stretch>
            <a:fillRect/>
          </a:stretch>
        </p:blipFill>
        <p:spPr>
          <a:xfrm>
            <a:off x="500784" y="512971"/>
            <a:ext cx="4479855" cy="1450057"/>
          </a:xfrm>
          <a:prstGeom prst="rect">
            <a:avLst/>
          </a:prstGeom>
        </p:spPr>
      </p:pic>
      <p:pic>
        <p:nvPicPr>
          <p:cNvPr id="13" name="Picture 12">
            <a:extLst>
              <a:ext uri="{FF2B5EF4-FFF2-40B4-BE49-F238E27FC236}">
                <a16:creationId xmlns:a16="http://schemas.microsoft.com/office/drawing/2014/main" id="{3A8475A5-1321-0421-4DE9-4008B96DA48D}"/>
              </a:ext>
            </a:extLst>
          </p:cNvPr>
          <p:cNvPicPr>
            <a:picLocks noChangeAspect="1"/>
          </p:cNvPicPr>
          <p:nvPr/>
        </p:nvPicPr>
        <p:blipFill>
          <a:blip r:embed="rId3"/>
          <a:stretch>
            <a:fillRect/>
          </a:stretch>
        </p:blipFill>
        <p:spPr>
          <a:xfrm>
            <a:off x="175491" y="125810"/>
            <a:ext cx="5624946" cy="256625"/>
          </a:xfrm>
          <a:prstGeom prst="rect">
            <a:avLst/>
          </a:prstGeom>
        </p:spPr>
      </p:pic>
      <p:pic>
        <p:nvPicPr>
          <p:cNvPr id="17" name="Picture 16">
            <a:extLst>
              <a:ext uri="{FF2B5EF4-FFF2-40B4-BE49-F238E27FC236}">
                <a16:creationId xmlns:a16="http://schemas.microsoft.com/office/drawing/2014/main" id="{44A41F0B-9417-7B1B-E46A-B29C4FAE5FC8}"/>
              </a:ext>
            </a:extLst>
          </p:cNvPr>
          <p:cNvPicPr>
            <a:picLocks noChangeAspect="1"/>
          </p:cNvPicPr>
          <p:nvPr/>
        </p:nvPicPr>
        <p:blipFill>
          <a:blip r:embed="rId4"/>
          <a:stretch>
            <a:fillRect/>
          </a:stretch>
        </p:blipFill>
        <p:spPr>
          <a:xfrm>
            <a:off x="401278" y="2217030"/>
            <a:ext cx="5420733" cy="1838036"/>
          </a:xfrm>
          <a:prstGeom prst="rect">
            <a:avLst/>
          </a:prstGeom>
        </p:spPr>
      </p:pic>
      <p:pic>
        <p:nvPicPr>
          <p:cNvPr id="19" name="Picture 18">
            <a:extLst>
              <a:ext uri="{FF2B5EF4-FFF2-40B4-BE49-F238E27FC236}">
                <a16:creationId xmlns:a16="http://schemas.microsoft.com/office/drawing/2014/main" id="{515F72FB-B468-02CE-F5CC-1A607C061F91}"/>
              </a:ext>
            </a:extLst>
          </p:cNvPr>
          <p:cNvPicPr>
            <a:picLocks noChangeAspect="1"/>
          </p:cNvPicPr>
          <p:nvPr/>
        </p:nvPicPr>
        <p:blipFill>
          <a:blip r:embed="rId5"/>
          <a:stretch>
            <a:fillRect/>
          </a:stretch>
        </p:blipFill>
        <p:spPr>
          <a:xfrm>
            <a:off x="401278" y="4299814"/>
            <a:ext cx="5338616" cy="660112"/>
          </a:xfrm>
          <a:prstGeom prst="rect">
            <a:avLst/>
          </a:prstGeom>
        </p:spPr>
      </p:pic>
      <p:pic>
        <p:nvPicPr>
          <p:cNvPr id="21" name="Picture 20">
            <a:extLst>
              <a:ext uri="{FF2B5EF4-FFF2-40B4-BE49-F238E27FC236}">
                <a16:creationId xmlns:a16="http://schemas.microsoft.com/office/drawing/2014/main" id="{4905FFCA-2057-9CDD-2A05-017BDDEA45E7}"/>
              </a:ext>
            </a:extLst>
          </p:cNvPr>
          <p:cNvPicPr>
            <a:picLocks noChangeAspect="1"/>
          </p:cNvPicPr>
          <p:nvPr/>
        </p:nvPicPr>
        <p:blipFill>
          <a:blip r:embed="rId6"/>
          <a:stretch>
            <a:fillRect/>
          </a:stretch>
        </p:blipFill>
        <p:spPr>
          <a:xfrm>
            <a:off x="500784" y="5213928"/>
            <a:ext cx="2925907" cy="1131101"/>
          </a:xfrm>
          <a:prstGeom prst="rect">
            <a:avLst/>
          </a:prstGeom>
        </p:spPr>
      </p:pic>
      <p:pic>
        <p:nvPicPr>
          <p:cNvPr id="23" name="Picture 22">
            <a:extLst>
              <a:ext uri="{FF2B5EF4-FFF2-40B4-BE49-F238E27FC236}">
                <a16:creationId xmlns:a16="http://schemas.microsoft.com/office/drawing/2014/main" id="{DAB02EEC-00F4-92BD-BE54-A66FC8DA537D}"/>
              </a:ext>
            </a:extLst>
          </p:cNvPr>
          <p:cNvPicPr>
            <a:picLocks noChangeAspect="1"/>
          </p:cNvPicPr>
          <p:nvPr/>
        </p:nvPicPr>
        <p:blipFill>
          <a:blip r:embed="rId7"/>
          <a:stretch>
            <a:fillRect/>
          </a:stretch>
        </p:blipFill>
        <p:spPr>
          <a:xfrm>
            <a:off x="3572676" y="5449422"/>
            <a:ext cx="2167218" cy="660112"/>
          </a:xfrm>
          <a:prstGeom prst="rect">
            <a:avLst/>
          </a:prstGeom>
        </p:spPr>
      </p:pic>
      <p:pic>
        <p:nvPicPr>
          <p:cNvPr id="3" name="Picture 2">
            <a:extLst>
              <a:ext uri="{FF2B5EF4-FFF2-40B4-BE49-F238E27FC236}">
                <a16:creationId xmlns:a16="http://schemas.microsoft.com/office/drawing/2014/main" id="{5A1A0136-4925-BBEB-9E3A-DB458DB3B9CF}"/>
              </a:ext>
            </a:extLst>
          </p:cNvPr>
          <p:cNvPicPr>
            <a:picLocks noChangeAspect="1"/>
          </p:cNvPicPr>
          <p:nvPr/>
        </p:nvPicPr>
        <p:blipFill>
          <a:blip r:embed="rId8"/>
          <a:stretch>
            <a:fillRect/>
          </a:stretch>
        </p:blipFill>
        <p:spPr>
          <a:xfrm>
            <a:off x="6045200" y="130507"/>
            <a:ext cx="5828093" cy="617959"/>
          </a:xfrm>
          <a:prstGeom prst="rect">
            <a:avLst/>
          </a:prstGeom>
        </p:spPr>
      </p:pic>
      <p:pic>
        <p:nvPicPr>
          <p:cNvPr id="5" name="Picture 4">
            <a:extLst>
              <a:ext uri="{FF2B5EF4-FFF2-40B4-BE49-F238E27FC236}">
                <a16:creationId xmlns:a16="http://schemas.microsoft.com/office/drawing/2014/main" id="{4DC02242-EB67-427F-0C8E-178D4652D575}"/>
              </a:ext>
            </a:extLst>
          </p:cNvPr>
          <p:cNvPicPr>
            <a:picLocks noChangeAspect="1"/>
          </p:cNvPicPr>
          <p:nvPr/>
        </p:nvPicPr>
        <p:blipFill>
          <a:blip r:embed="rId9"/>
          <a:stretch>
            <a:fillRect/>
          </a:stretch>
        </p:blipFill>
        <p:spPr>
          <a:xfrm>
            <a:off x="6498215" y="808900"/>
            <a:ext cx="2839749" cy="1328399"/>
          </a:xfrm>
          <a:prstGeom prst="rect">
            <a:avLst/>
          </a:prstGeom>
        </p:spPr>
      </p:pic>
      <p:pic>
        <p:nvPicPr>
          <p:cNvPr id="8" name="Picture 7">
            <a:extLst>
              <a:ext uri="{FF2B5EF4-FFF2-40B4-BE49-F238E27FC236}">
                <a16:creationId xmlns:a16="http://schemas.microsoft.com/office/drawing/2014/main" id="{F0496FAF-8BD0-C64A-12A4-3932C50C1CA9}"/>
              </a:ext>
            </a:extLst>
          </p:cNvPr>
          <p:cNvPicPr>
            <a:picLocks noChangeAspect="1"/>
          </p:cNvPicPr>
          <p:nvPr/>
        </p:nvPicPr>
        <p:blipFill>
          <a:blip r:embed="rId10"/>
          <a:stretch>
            <a:fillRect/>
          </a:stretch>
        </p:blipFill>
        <p:spPr>
          <a:xfrm>
            <a:off x="9440302" y="1065468"/>
            <a:ext cx="2331391" cy="636815"/>
          </a:xfrm>
          <a:prstGeom prst="rect">
            <a:avLst/>
          </a:prstGeom>
        </p:spPr>
      </p:pic>
      <p:pic>
        <p:nvPicPr>
          <p:cNvPr id="11" name="Picture 10">
            <a:extLst>
              <a:ext uri="{FF2B5EF4-FFF2-40B4-BE49-F238E27FC236}">
                <a16:creationId xmlns:a16="http://schemas.microsoft.com/office/drawing/2014/main" id="{341451ED-98E7-E06B-D631-EF76064DCF46}"/>
              </a:ext>
            </a:extLst>
          </p:cNvPr>
          <p:cNvPicPr>
            <a:picLocks noChangeAspect="1"/>
          </p:cNvPicPr>
          <p:nvPr/>
        </p:nvPicPr>
        <p:blipFill>
          <a:blip r:embed="rId11"/>
          <a:stretch>
            <a:fillRect/>
          </a:stretch>
        </p:blipFill>
        <p:spPr>
          <a:xfrm>
            <a:off x="6230226" y="2322868"/>
            <a:ext cx="5751351" cy="751625"/>
          </a:xfrm>
          <a:prstGeom prst="rect">
            <a:avLst/>
          </a:prstGeom>
        </p:spPr>
      </p:pic>
      <p:pic>
        <p:nvPicPr>
          <p:cNvPr id="14" name="Picture 13">
            <a:extLst>
              <a:ext uri="{FF2B5EF4-FFF2-40B4-BE49-F238E27FC236}">
                <a16:creationId xmlns:a16="http://schemas.microsoft.com/office/drawing/2014/main" id="{8A98BCD5-8000-3118-26F4-60F99FE099A0}"/>
              </a:ext>
            </a:extLst>
          </p:cNvPr>
          <p:cNvPicPr>
            <a:picLocks noChangeAspect="1"/>
          </p:cNvPicPr>
          <p:nvPr/>
        </p:nvPicPr>
        <p:blipFill>
          <a:blip r:embed="rId12"/>
          <a:stretch>
            <a:fillRect/>
          </a:stretch>
        </p:blipFill>
        <p:spPr>
          <a:xfrm>
            <a:off x="6369991" y="3173504"/>
            <a:ext cx="2735911" cy="1067866"/>
          </a:xfrm>
          <a:prstGeom prst="rect">
            <a:avLst/>
          </a:prstGeom>
        </p:spPr>
      </p:pic>
      <p:pic>
        <p:nvPicPr>
          <p:cNvPr id="16" name="Picture 15">
            <a:extLst>
              <a:ext uri="{FF2B5EF4-FFF2-40B4-BE49-F238E27FC236}">
                <a16:creationId xmlns:a16="http://schemas.microsoft.com/office/drawing/2014/main" id="{8CA5C2B9-C89C-F99E-3A3B-661F74C0FCAF}"/>
              </a:ext>
            </a:extLst>
          </p:cNvPr>
          <p:cNvPicPr>
            <a:picLocks noChangeAspect="1"/>
          </p:cNvPicPr>
          <p:nvPr/>
        </p:nvPicPr>
        <p:blipFill>
          <a:blip r:embed="rId13"/>
          <a:stretch>
            <a:fillRect/>
          </a:stretch>
        </p:blipFill>
        <p:spPr>
          <a:xfrm>
            <a:off x="9449828" y="3383757"/>
            <a:ext cx="2321865" cy="626364"/>
          </a:xfrm>
          <a:prstGeom prst="rect">
            <a:avLst/>
          </a:prstGeom>
        </p:spPr>
      </p:pic>
      <p:pic>
        <p:nvPicPr>
          <p:cNvPr id="20" name="Picture 19">
            <a:extLst>
              <a:ext uri="{FF2B5EF4-FFF2-40B4-BE49-F238E27FC236}">
                <a16:creationId xmlns:a16="http://schemas.microsoft.com/office/drawing/2014/main" id="{654105C6-768E-5889-682E-2CDF46ED1FA0}"/>
              </a:ext>
            </a:extLst>
          </p:cNvPr>
          <p:cNvPicPr>
            <a:picLocks noChangeAspect="1"/>
          </p:cNvPicPr>
          <p:nvPr/>
        </p:nvPicPr>
        <p:blipFill>
          <a:blip r:embed="rId14"/>
          <a:stretch>
            <a:fillRect/>
          </a:stretch>
        </p:blipFill>
        <p:spPr>
          <a:xfrm>
            <a:off x="6118296" y="4405236"/>
            <a:ext cx="5751351" cy="657587"/>
          </a:xfrm>
          <a:prstGeom prst="rect">
            <a:avLst/>
          </a:prstGeom>
        </p:spPr>
      </p:pic>
      <p:pic>
        <p:nvPicPr>
          <p:cNvPr id="24" name="Picture 23">
            <a:extLst>
              <a:ext uri="{FF2B5EF4-FFF2-40B4-BE49-F238E27FC236}">
                <a16:creationId xmlns:a16="http://schemas.microsoft.com/office/drawing/2014/main" id="{6C124E22-DBA8-5FC2-B47B-95D7070294C4}"/>
              </a:ext>
            </a:extLst>
          </p:cNvPr>
          <p:cNvPicPr>
            <a:picLocks noChangeAspect="1"/>
          </p:cNvPicPr>
          <p:nvPr/>
        </p:nvPicPr>
        <p:blipFill>
          <a:blip r:embed="rId15"/>
          <a:stretch>
            <a:fillRect/>
          </a:stretch>
        </p:blipFill>
        <p:spPr>
          <a:xfrm>
            <a:off x="6369991" y="5248392"/>
            <a:ext cx="2967973" cy="1096637"/>
          </a:xfrm>
          <a:prstGeom prst="rect">
            <a:avLst/>
          </a:prstGeom>
        </p:spPr>
      </p:pic>
      <p:pic>
        <p:nvPicPr>
          <p:cNvPr id="26" name="Picture 25">
            <a:extLst>
              <a:ext uri="{FF2B5EF4-FFF2-40B4-BE49-F238E27FC236}">
                <a16:creationId xmlns:a16="http://schemas.microsoft.com/office/drawing/2014/main" id="{75A1C5A9-CFA0-E98E-C837-AA83614AF2E4}"/>
              </a:ext>
            </a:extLst>
          </p:cNvPr>
          <p:cNvPicPr>
            <a:picLocks noChangeAspect="1"/>
          </p:cNvPicPr>
          <p:nvPr/>
        </p:nvPicPr>
        <p:blipFill>
          <a:blip r:embed="rId16"/>
          <a:stretch>
            <a:fillRect/>
          </a:stretch>
        </p:blipFill>
        <p:spPr>
          <a:xfrm>
            <a:off x="9552544" y="5476563"/>
            <a:ext cx="2317103" cy="631937"/>
          </a:xfrm>
          <a:prstGeom prst="rect">
            <a:avLst/>
          </a:prstGeom>
        </p:spPr>
      </p:pic>
    </p:spTree>
    <p:extLst>
      <p:ext uri="{BB962C8B-B14F-4D97-AF65-F5344CB8AC3E}">
        <p14:creationId xmlns:p14="http://schemas.microsoft.com/office/powerpoint/2010/main" val="303320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inVertical)">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randombar(horizont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circle(in)">
                                      <p:cBhvr>
                                        <p:cTn id="45" dur="20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arn(inVertical)">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circle(in)">
                                      <p:cBhvr>
                                        <p:cTn id="60" dur="20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randombar(horizontal)">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0"/>
                                        <p:tgtEl>
                                          <p:spTgt spid="24"/>
                                        </p:tgtEl>
                                      </p:cBhvr>
                                    </p:animEffect>
                                    <p:anim calcmode="lin" valueType="num">
                                      <p:cBhvr>
                                        <p:cTn id="76" dur="1000" fill="hold"/>
                                        <p:tgtEl>
                                          <p:spTgt spid="24"/>
                                        </p:tgtEl>
                                        <p:attrNameLst>
                                          <p:attrName>ppt_x</p:attrName>
                                        </p:attrNameLst>
                                      </p:cBhvr>
                                      <p:tavLst>
                                        <p:tav tm="0">
                                          <p:val>
                                            <p:strVal val="#ppt_x"/>
                                          </p:val>
                                        </p:tav>
                                        <p:tav tm="100000">
                                          <p:val>
                                            <p:strVal val="#ppt_x"/>
                                          </p:val>
                                        </p:tav>
                                      </p:tavLst>
                                    </p:anim>
                                    <p:anim calcmode="lin" valueType="num">
                                      <p:cBhvr>
                                        <p:cTn id="7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barn(inVertical)">
                                      <p:cBhvr>
                                        <p:cTn id="8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14401</TotalTime>
  <Words>5924</Words>
  <Application>Microsoft Office PowerPoint</Application>
  <PresentationFormat>Widescreen</PresentationFormat>
  <Paragraphs>405</Paragraphs>
  <Slides>35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Arial</vt:lpstr>
      <vt:lpstr>Arimo</vt:lpstr>
      <vt:lpstr>Calibri</vt:lpstr>
      <vt:lpstr>Calibri Light</vt:lpstr>
      <vt:lpstr>Cambria</vt:lpstr>
      <vt:lpstr>Heebo</vt:lpstr>
      <vt:lpstr>inherit</vt:lpstr>
      <vt:lpstr>Nunito</vt:lpstr>
      <vt:lpstr>Open Sans</vt:lpstr>
      <vt:lpstr>Philosopher</vt:lpstr>
      <vt:lpstr>roboto condensed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Minimum Spanning Tree?</vt:lpstr>
      <vt:lpstr>PowerPoint Presentation</vt:lpstr>
      <vt:lpstr>Minimum cost spanning tree:</vt:lpstr>
      <vt:lpstr>Finding Minimum Spanning Trees</vt:lpstr>
      <vt:lpstr>Finding Minimum Spanning Trees</vt:lpstr>
      <vt:lpstr>PowerPoint Presentation</vt:lpstr>
      <vt:lpstr>Minimum cost spanning tree:</vt:lpstr>
      <vt:lpstr>PowerPoint Presentation</vt:lpstr>
      <vt:lpstr>Dynamic Programming: All pairs shortest path problem:</vt:lpstr>
      <vt:lpstr>Dynamic Programming: All pairs shortest path problem:</vt:lpstr>
      <vt:lpstr>Dynamic Programming: All pairs shortest path problem:</vt:lpstr>
      <vt:lpstr>Dynamic Programming: All pairs shortest path problem:</vt:lpstr>
      <vt:lpstr>Dynamic Programming: All pairs shortest path problem:</vt:lpstr>
      <vt:lpstr>Dynamic Programming: All pairs shortest path problem:</vt:lpstr>
      <vt:lpstr>Dynamic Programming: All pairs shortest path problem:</vt:lpstr>
      <vt:lpstr>Dynamic Programming: All pairs shortest path problem:</vt:lpstr>
      <vt:lpstr>Dynamic Programming: All pairs shortest path problem:</vt:lpstr>
      <vt:lpstr>Dynamic Programming: All pairs shortest path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GREEDY METHOD</dc:title>
  <dc:creator>Chaitanya Singamaneni</dc:creator>
  <cp:lastModifiedBy>Kranthi Kumar Singamaneni</cp:lastModifiedBy>
  <cp:revision>2149</cp:revision>
  <dcterms:created xsi:type="dcterms:W3CDTF">2021-04-09T14:45:39Z</dcterms:created>
  <dcterms:modified xsi:type="dcterms:W3CDTF">2022-12-16T04:09:18Z</dcterms:modified>
</cp:coreProperties>
</file>